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48" r:id="rId1"/>
  </p:sldMasterIdLst>
  <p:notesMasterIdLst>
    <p:notesMasterId r:id="rId3"/>
  </p:notesMasterIdLst>
  <p:sldIdLst>
    <p:sldId id="262" r:id="rId2"/>
  </p:sldIdLst>
  <p:sldSz cx="14690725" cy="10440988"/>
  <p:notesSz cx="10018713" cy="14447838"/>
  <p:defaultTextStyle>
    <a:defPPr>
      <a:defRPr lang="ja-JP"/>
    </a:defPPr>
    <a:lvl1pPr marL="0" algn="l" defTabSz="1415473" rtl="0" eaLnBrk="1" latinLnBrk="0" hangingPunct="1">
      <a:defRPr kumimoji="1" sz="2800" kern="1200">
        <a:solidFill>
          <a:schemeClr val="tx1"/>
        </a:solidFill>
        <a:latin typeface="+mn-lt"/>
        <a:ea typeface="+mn-ea"/>
        <a:cs typeface="+mn-cs"/>
      </a:defRPr>
    </a:lvl1pPr>
    <a:lvl2pPr marL="707736" algn="l" defTabSz="1415473" rtl="0" eaLnBrk="1" latinLnBrk="0" hangingPunct="1">
      <a:defRPr kumimoji="1" sz="2800" kern="1200">
        <a:solidFill>
          <a:schemeClr val="tx1"/>
        </a:solidFill>
        <a:latin typeface="+mn-lt"/>
        <a:ea typeface="+mn-ea"/>
        <a:cs typeface="+mn-cs"/>
      </a:defRPr>
    </a:lvl2pPr>
    <a:lvl3pPr marL="1415473" algn="l" defTabSz="1415473" rtl="0" eaLnBrk="1" latinLnBrk="0" hangingPunct="1">
      <a:defRPr kumimoji="1" sz="2800" kern="1200">
        <a:solidFill>
          <a:schemeClr val="tx1"/>
        </a:solidFill>
        <a:latin typeface="+mn-lt"/>
        <a:ea typeface="+mn-ea"/>
        <a:cs typeface="+mn-cs"/>
      </a:defRPr>
    </a:lvl3pPr>
    <a:lvl4pPr marL="2123209" algn="l" defTabSz="1415473" rtl="0" eaLnBrk="1" latinLnBrk="0" hangingPunct="1">
      <a:defRPr kumimoji="1" sz="2800" kern="1200">
        <a:solidFill>
          <a:schemeClr val="tx1"/>
        </a:solidFill>
        <a:latin typeface="+mn-lt"/>
        <a:ea typeface="+mn-ea"/>
        <a:cs typeface="+mn-cs"/>
      </a:defRPr>
    </a:lvl4pPr>
    <a:lvl5pPr marL="2830946" algn="l" defTabSz="1415473" rtl="0" eaLnBrk="1" latinLnBrk="0" hangingPunct="1">
      <a:defRPr kumimoji="1" sz="2800" kern="1200">
        <a:solidFill>
          <a:schemeClr val="tx1"/>
        </a:solidFill>
        <a:latin typeface="+mn-lt"/>
        <a:ea typeface="+mn-ea"/>
        <a:cs typeface="+mn-cs"/>
      </a:defRPr>
    </a:lvl5pPr>
    <a:lvl6pPr marL="3538682" algn="l" defTabSz="1415473" rtl="0" eaLnBrk="1" latinLnBrk="0" hangingPunct="1">
      <a:defRPr kumimoji="1" sz="2800" kern="1200">
        <a:solidFill>
          <a:schemeClr val="tx1"/>
        </a:solidFill>
        <a:latin typeface="+mn-lt"/>
        <a:ea typeface="+mn-ea"/>
        <a:cs typeface="+mn-cs"/>
      </a:defRPr>
    </a:lvl6pPr>
    <a:lvl7pPr marL="4246419" algn="l" defTabSz="1415473" rtl="0" eaLnBrk="1" latinLnBrk="0" hangingPunct="1">
      <a:defRPr kumimoji="1" sz="2800" kern="1200">
        <a:solidFill>
          <a:schemeClr val="tx1"/>
        </a:solidFill>
        <a:latin typeface="+mn-lt"/>
        <a:ea typeface="+mn-ea"/>
        <a:cs typeface="+mn-cs"/>
      </a:defRPr>
    </a:lvl7pPr>
    <a:lvl8pPr marL="4954155" algn="l" defTabSz="1415473" rtl="0" eaLnBrk="1" latinLnBrk="0" hangingPunct="1">
      <a:defRPr kumimoji="1" sz="2800" kern="1200">
        <a:solidFill>
          <a:schemeClr val="tx1"/>
        </a:solidFill>
        <a:latin typeface="+mn-lt"/>
        <a:ea typeface="+mn-ea"/>
        <a:cs typeface="+mn-cs"/>
      </a:defRPr>
    </a:lvl8pPr>
    <a:lvl9pPr marL="5661892" algn="l" defTabSz="1415473" rtl="0" eaLnBrk="1" latinLnBrk="0" hangingPunct="1">
      <a:defRPr kumimoji="1" sz="2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928" userDrawn="1">
          <p15:clr>
            <a:srgbClr val="A4A3A4"/>
          </p15:clr>
        </p15:guide>
        <p15:guide id="2" pos="7076" userDrawn="1">
          <p15:clr>
            <a:srgbClr val="A4A3A4"/>
          </p15:clr>
        </p15:guide>
        <p15:guide id="3" orient="horz" pos="295" userDrawn="1">
          <p15:clr>
            <a:srgbClr val="A4A3A4"/>
          </p15:clr>
        </p15:guide>
        <p15:guide id="4" pos="22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FFCCFF"/>
    <a:srgbClr val="3333FF"/>
    <a:srgbClr val="008000"/>
    <a:srgbClr val="FF0066"/>
    <a:srgbClr val="3366FF"/>
    <a:srgbClr val="009900"/>
    <a:srgbClr val="CCECFF"/>
    <a:srgbClr val="CCFF99"/>
    <a:srgbClr val="66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912C8C85-51F0-491E-9774-3900AFEF0FD7}" styleName="淡色スタイル 2 - アクセント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2D5ABB26-0587-4C30-8999-92F81FD0307C}" styleName="スタイルなし、表のグリッド線なし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6765" autoAdjust="0"/>
    <p:restoredTop sz="93446" autoAdjust="0"/>
  </p:normalViewPr>
  <p:slideViewPr>
    <p:cSldViewPr>
      <p:cViewPr varScale="1">
        <p:scale>
          <a:sx n="42" d="100"/>
          <a:sy n="42" d="100"/>
        </p:scale>
        <p:origin x="1746" y="60"/>
      </p:cViewPr>
      <p:guideLst>
        <p:guide orient="horz" pos="1928"/>
        <p:guide pos="7076"/>
        <p:guide orient="horz" pos="295"/>
        <p:guide pos="227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22" y="2"/>
            <a:ext cx="4341130" cy="724584"/>
          </a:xfrm>
          <a:prstGeom prst="rect">
            <a:avLst/>
          </a:prstGeom>
        </p:spPr>
        <p:txBody>
          <a:bodyPr vert="horz" lIns="133371" tIns="66687" rIns="133371" bIns="66687" rtlCol="0"/>
          <a:lstStyle>
            <a:lvl1pPr algn="l">
              <a:defRPr sz="1700"/>
            </a:lvl1pPr>
          </a:lstStyle>
          <a:p>
            <a:endParaRPr kumimoji="1" lang="ja-JP" altLang="en-US" dirty="0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5675247" y="2"/>
            <a:ext cx="4341130" cy="724584"/>
          </a:xfrm>
          <a:prstGeom prst="rect">
            <a:avLst/>
          </a:prstGeom>
        </p:spPr>
        <p:txBody>
          <a:bodyPr vert="horz" lIns="133371" tIns="66687" rIns="133371" bIns="66687" rtlCol="0"/>
          <a:lstStyle>
            <a:lvl1pPr algn="r">
              <a:defRPr sz="1700"/>
            </a:lvl1pPr>
          </a:lstStyle>
          <a:p>
            <a:fld id="{4C80C88E-A56A-4DD5-8181-61F246096060}" type="datetimeFigureOut">
              <a:rPr kumimoji="1" lang="ja-JP" altLang="en-US" smtClean="0"/>
              <a:t>2025/3/30</a:t>
            </a:fld>
            <a:endParaRPr kumimoji="1" lang="ja-JP" altLang="en-US" dirty="0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577975" y="1806575"/>
            <a:ext cx="6862763" cy="48783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133371" tIns="66687" rIns="133371" bIns="66687" rtlCol="0" anchor="ctr"/>
          <a:lstStyle/>
          <a:p>
            <a:endParaRPr lang="ja-JP" altLang="en-US" dirty="0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1002361" y="6952801"/>
            <a:ext cx="8014036" cy="5688214"/>
          </a:xfrm>
          <a:prstGeom prst="rect">
            <a:avLst/>
          </a:prstGeom>
        </p:spPr>
        <p:txBody>
          <a:bodyPr vert="horz" lIns="133371" tIns="66687" rIns="133371" bIns="66687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22" y="13723275"/>
            <a:ext cx="4341130" cy="724584"/>
          </a:xfrm>
          <a:prstGeom prst="rect">
            <a:avLst/>
          </a:prstGeom>
        </p:spPr>
        <p:txBody>
          <a:bodyPr vert="horz" lIns="133371" tIns="66687" rIns="133371" bIns="66687" rtlCol="0" anchor="b"/>
          <a:lstStyle>
            <a:lvl1pPr algn="l">
              <a:defRPr sz="1700"/>
            </a:lvl1pPr>
          </a:lstStyle>
          <a:p>
            <a:endParaRPr kumimoji="1" lang="ja-JP" altLang="en-US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5675247" y="13723275"/>
            <a:ext cx="4341130" cy="724584"/>
          </a:xfrm>
          <a:prstGeom prst="rect">
            <a:avLst/>
          </a:prstGeom>
        </p:spPr>
        <p:txBody>
          <a:bodyPr vert="horz" lIns="133371" tIns="66687" rIns="133371" bIns="66687" rtlCol="0" anchor="b"/>
          <a:lstStyle>
            <a:lvl1pPr algn="r">
              <a:defRPr sz="1700"/>
            </a:lvl1pPr>
          </a:lstStyle>
          <a:p>
            <a:fld id="{037A9141-3F14-4E56-8335-8849AE143A18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1571262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 dirty="0"/>
              <a:t>パトロール</a:t>
            </a: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7A9141-3F14-4E56-8335-8849AE143A18}" type="slidenum">
              <a:rPr kumimoji="1" lang="ja-JP" altLang="en-US" smtClean="0"/>
              <a:t>1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8915283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101805" y="3243476"/>
            <a:ext cx="12487116" cy="2238045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2203609" y="5916560"/>
            <a:ext cx="10283508" cy="266825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70773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415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21232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83094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5386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424641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9541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6618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683BAD-CB76-40B0-821C-3295204A594A}" type="datetimeFigureOut">
              <a:rPr kumimoji="1" lang="ja-JP" altLang="en-US" smtClean="0"/>
              <a:t>2025/3/30</a:t>
            </a:fld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40F7D-64A5-4CD3-BD12-916BA5BCD8B9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0544403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683BAD-CB76-40B0-821C-3295204A594A}" type="datetimeFigureOut">
              <a:rPr kumimoji="1" lang="ja-JP" altLang="en-US" smtClean="0"/>
              <a:t>2025/3/30</a:t>
            </a:fld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40F7D-64A5-4CD3-BD12-916BA5BCD8B9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9343003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14912619" y="584890"/>
            <a:ext cx="4626558" cy="1247359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1027841" y="584890"/>
            <a:ext cx="13639930" cy="1247359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683BAD-CB76-40B0-821C-3295204A594A}" type="datetimeFigureOut">
              <a:rPr kumimoji="1" lang="ja-JP" altLang="en-US" smtClean="0"/>
              <a:t>2025/3/30</a:t>
            </a:fld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40F7D-64A5-4CD3-BD12-916BA5BCD8B9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7505350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683BAD-CB76-40B0-821C-3295204A594A}" type="datetimeFigureOut">
              <a:rPr kumimoji="1" lang="ja-JP" altLang="en-US" smtClean="0"/>
              <a:t>2025/3/30</a:t>
            </a:fld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40F7D-64A5-4CD3-BD12-916BA5BCD8B9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8771830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160466" y="6709304"/>
            <a:ext cx="12487116" cy="2073696"/>
          </a:xfrm>
        </p:spPr>
        <p:txBody>
          <a:bodyPr anchor="t"/>
          <a:lstStyle>
            <a:lvl1pPr algn="l">
              <a:defRPr sz="62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1160466" y="4425337"/>
            <a:ext cx="12487116" cy="2283965"/>
          </a:xfrm>
        </p:spPr>
        <p:txBody>
          <a:bodyPr anchor="b"/>
          <a:lstStyle>
            <a:lvl1pPr marL="0" indent="0">
              <a:buNone/>
              <a:defRPr sz="3100">
                <a:solidFill>
                  <a:schemeClr val="tx1">
                    <a:tint val="75000"/>
                  </a:schemeClr>
                </a:solidFill>
              </a:defRPr>
            </a:lvl1pPr>
            <a:lvl2pPr marL="707736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2pPr>
            <a:lvl3pPr marL="1415473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3pPr>
            <a:lvl4pPr marL="2123209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4pPr>
            <a:lvl5pPr marL="2830946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5pPr>
            <a:lvl6pPr marL="3538682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6pPr>
            <a:lvl7pPr marL="4246419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7pPr>
            <a:lvl8pPr marL="4954155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8pPr>
            <a:lvl9pPr marL="5661892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683BAD-CB76-40B0-821C-3295204A594A}" type="datetimeFigureOut">
              <a:rPr kumimoji="1" lang="ja-JP" altLang="en-US" smtClean="0"/>
              <a:t>2025/3/30</a:t>
            </a:fld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40F7D-64A5-4CD3-BD12-916BA5BCD8B9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4998157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1027842" y="3410240"/>
            <a:ext cx="9133244" cy="9648246"/>
          </a:xfrm>
        </p:spPr>
        <p:txBody>
          <a:bodyPr/>
          <a:lstStyle>
            <a:lvl1pPr>
              <a:defRPr sz="4300"/>
            </a:lvl1pPr>
            <a:lvl2pPr>
              <a:defRPr sz="3800"/>
            </a:lvl2pPr>
            <a:lvl3pPr>
              <a:defRPr sz="31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10405932" y="3410240"/>
            <a:ext cx="9133245" cy="9648246"/>
          </a:xfrm>
        </p:spPr>
        <p:txBody>
          <a:bodyPr/>
          <a:lstStyle>
            <a:lvl1pPr>
              <a:defRPr sz="4300"/>
            </a:lvl1pPr>
            <a:lvl2pPr>
              <a:defRPr sz="3800"/>
            </a:lvl2pPr>
            <a:lvl3pPr>
              <a:defRPr sz="31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683BAD-CB76-40B0-821C-3295204A594A}" type="datetimeFigureOut">
              <a:rPr kumimoji="1" lang="ja-JP" altLang="en-US" smtClean="0"/>
              <a:t>2025/3/30</a:t>
            </a:fld>
            <a:endParaRPr kumimoji="1" lang="ja-JP" altLang="en-US" dirty="0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40F7D-64A5-4CD3-BD12-916BA5BCD8B9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6812115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34537" y="418123"/>
            <a:ext cx="13221653" cy="1740164"/>
          </a:xfrm>
        </p:spPr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34538" y="2337139"/>
            <a:ext cx="6490955" cy="974008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07736" indent="0">
              <a:buNone/>
              <a:defRPr sz="3100" b="1"/>
            </a:lvl2pPr>
            <a:lvl3pPr marL="1415473" indent="0">
              <a:buNone/>
              <a:defRPr sz="2800" b="1"/>
            </a:lvl3pPr>
            <a:lvl4pPr marL="2123209" indent="0">
              <a:buNone/>
              <a:defRPr sz="2400" b="1"/>
            </a:lvl4pPr>
            <a:lvl5pPr marL="2830946" indent="0">
              <a:buNone/>
              <a:defRPr sz="2400" b="1"/>
            </a:lvl5pPr>
            <a:lvl6pPr marL="3538682" indent="0">
              <a:buNone/>
              <a:defRPr sz="2400" b="1"/>
            </a:lvl6pPr>
            <a:lvl7pPr marL="4246419" indent="0">
              <a:buNone/>
              <a:defRPr sz="2400" b="1"/>
            </a:lvl7pPr>
            <a:lvl8pPr marL="4954155" indent="0">
              <a:buNone/>
              <a:defRPr sz="2400" b="1"/>
            </a:lvl8pPr>
            <a:lvl9pPr marL="5661892" indent="0">
              <a:buNone/>
              <a:defRPr sz="24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734538" y="3311148"/>
            <a:ext cx="6490955" cy="6015653"/>
          </a:xfrm>
        </p:spPr>
        <p:txBody>
          <a:bodyPr/>
          <a:lstStyle>
            <a:lvl1pPr>
              <a:defRPr sz="3800"/>
            </a:lvl1pPr>
            <a:lvl2pPr>
              <a:defRPr sz="3100"/>
            </a:lvl2pPr>
            <a:lvl3pPr>
              <a:defRPr sz="280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7462686" y="2337139"/>
            <a:ext cx="6493504" cy="974008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07736" indent="0">
              <a:buNone/>
              <a:defRPr sz="3100" b="1"/>
            </a:lvl2pPr>
            <a:lvl3pPr marL="1415473" indent="0">
              <a:buNone/>
              <a:defRPr sz="2800" b="1"/>
            </a:lvl3pPr>
            <a:lvl4pPr marL="2123209" indent="0">
              <a:buNone/>
              <a:defRPr sz="2400" b="1"/>
            </a:lvl4pPr>
            <a:lvl5pPr marL="2830946" indent="0">
              <a:buNone/>
              <a:defRPr sz="2400" b="1"/>
            </a:lvl5pPr>
            <a:lvl6pPr marL="3538682" indent="0">
              <a:buNone/>
              <a:defRPr sz="2400" b="1"/>
            </a:lvl6pPr>
            <a:lvl7pPr marL="4246419" indent="0">
              <a:buNone/>
              <a:defRPr sz="2400" b="1"/>
            </a:lvl7pPr>
            <a:lvl8pPr marL="4954155" indent="0">
              <a:buNone/>
              <a:defRPr sz="2400" b="1"/>
            </a:lvl8pPr>
            <a:lvl9pPr marL="5661892" indent="0">
              <a:buNone/>
              <a:defRPr sz="24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7462686" y="3311148"/>
            <a:ext cx="6493504" cy="6015653"/>
          </a:xfrm>
        </p:spPr>
        <p:txBody>
          <a:bodyPr/>
          <a:lstStyle>
            <a:lvl1pPr>
              <a:defRPr sz="3800"/>
            </a:lvl1pPr>
            <a:lvl2pPr>
              <a:defRPr sz="3100"/>
            </a:lvl2pPr>
            <a:lvl3pPr>
              <a:defRPr sz="280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683BAD-CB76-40B0-821C-3295204A594A}" type="datetimeFigureOut">
              <a:rPr kumimoji="1" lang="ja-JP" altLang="en-US" smtClean="0"/>
              <a:t>2025/3/30</a:t>
            </a:fld>
            <a:endParaRPr kumimoji="1" lang="ja-JP" altLang="en-US" dirty="0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40F7D-64A5-4CD3-BD12-916BA5BCD8B9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9170129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683BAD-CB76-40B0-821C-3295204A594A}" type="datetimeFigureOut">
              <a:rPr kumimoji="1" lang="ja-JP" altLang="en-US" smtClean="0"/>
              <a:t>2025/3/30</a:t>
            </a:fld>
            <a:endParaRPr kumimoji="1" lang="ja-JP" altLang="en-US" dirty="0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40F7D-64A5-4CD3-BD12-916BA5BCD8B9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6944573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683BAD-CB76-40B0-821C-3295204A594A}" type="datetimeFigureOut">
              <a:rPr kumimoji="1" lang="ja-JP" altLang="en-US" smtClean="0"/>
              <a:t>2025/3/30</a:t>
            </a:fld>
            <a:endParaRPr kumimoji="1" lang="ja-JP" altLang="en-US" dirty="0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40F7D-64A5-4CD3-BD12-916BA5BCD8B9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6905878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34538" y="415706"/>
            <a:ext cx="4833147" cy="1769168"/>
          </a:xfrm>
        </p:spPr>
        <p:txBody>
          <a:bodyPr anchor="b"/>
          <a:lstStyle>
            <a:lvl1pPr algn="l">
              <a:defRPr sz="31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743667" y="415707"/>
            <a:ext cx="8212523" cy="8911094"/>
          </a:xfrm>
        </p:spPr>
        <p:txBody>
          <a:bodyPr/>
          <a:lstStyle>
            <a:lvl1pPr>
              <a:defRPr sz="5000"/>
            </a:lvl1pPr>
            <a:lvl2pPr>
              <a:defRPr sz="4300"/>
            </a:lvl2pPr>
            <a:lvl3pPr>
              <a:defRPr sz="3800"/>
            </a:lvl3pPr>
            <a:lvl4pPr>
              <a:defRPr sz="3100"/>
            </a:lvl4pPr>
            <a:lvl5pPr>
              <a:defRPr sz="3100"/>
            </a:lvl5pPr>
            <a:lvl6pPr>
              <a:defRPr sz="3100"/>
            </a:lvl6pPr>
            <a:lvl7pPr>
              <a:defRPr sz="3100"/>
            </a:lvl7pPr>
            <a:lvl8pPr>
              <a:defRPr sz="3100"/>
            </a:lvl8pPr>
            <a:lvl9pPr>
              <a:defRPr sz="31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734538" y="2184874"/>
            <a:ext cx="4833147" cy="7141926"/>
          </a:xfrm>
        </p:spPr>
        <p:txBody>
          <a:bodyPr/>
          <a:lstStyle>
            <a:lvl1pPr marL="0" indent="0">
              <a:buNone/>
              <a:defRPr sz="2200"/>
            </a:lvl1pPr>
            <a:lvl2pPr marL="707736" indent="0">
              <a:buNone/>
              <a:defRPr sz="1900"/>
            </a:lvl2pPr>
            <a:lvl3pPr marL="1415473" indent="0">
              <a:buNone/>
              <a:defRPr sz="1500"/>
            </a:lvl3pPr>
            <a:lvl4pPr marL="2123209" indent="0">
              <a:buNone/>
              <a:defRPr sz="1400"/>
            </a:lvl4pPr>
            <a:lvl5pPr marL="2830946" indent="0">
              <a:buNone/>
              <a:defRPr sz="1400"/>
            </a:lvl5pPr>
            <a:lvl6pPr marL="3538682" indent="0">
              <a:buNone/>
              <a:defRPr sz="1400"/>
            </a:lvl6pPr>
            <a:lvl7pPr marL="4246419" indent="0">
              <a:buNone/>
              <a:defRPr sz="1400"/>
            </a:lvl7pPr>
            <a:lvl8pPr marL="4954155" indent="0">
              <a:buNone/>
              <a:defRPr sz="1400"/>
            </a:lvl8pPr>
            <a:lvl9pPr marL="5661892" indent="0">
              <a:buNone/>
              <a:defRPr sz="14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683BAD-CB76-40B0-821C-3295204A594A}" type="datetimeFigureOut">
              <a:rPr kumimoji="1" lang="ja-JP" altLang="en-US" smtClean="0"/>
              <a:t>2025/3/30</a:t>
            </a:fld>
            <a:endParaRPr kumimoji="1" lang="ja-JP" altLang="en-US" dirty="0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40F7D-64A5-4CD3-BD12-916BA5BCD8B9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5043995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879486" y="7308692"/>
            <a:ext cx="8814435" cy="862832"/>
          </a:xfrm>
        </p:spPr>
        <p:txBody>
          <a:bodyPr anchor="b"/>
          <a:lstStyle>
            <a:lvl1pPr algn="l">
              <a:defRPr sz="31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2879486" y="932923"/>
            <a:ext cx="8814435" cy="6264593"/>
          </a:xfrm>
        </p:spPr>
        <p:txBody>
          <a:bodyPr/>
          <a:lstStyle>
            <a:lvl1pPr marL="0" indent="0">
              <a:buNone/>
              <a:defRPr sz="5000"/>
            </a:lvl1pPr>
            <a:lvl2pPr marL="707736" indent="0">
              <a:buNone/>
              <a:defRPr sz="4300"/>
            </a:lvl2pPr>
            <a:lvl3pPr marL="1415473" indent="0">
              <a:buNone/>
              <a:defRPr sz="3800"/>
            </a:lvl3pPr>
            <a:lvl4pPr marL="2123209" indent="0">
              <a:buNone/>
              <a:defRPr sz="3100"/>
            </a:lvl4pPr>
            <a:lvl5pPr marL="2830946" indent="0">
              <a:buNone/>
              <a:defRPr sz="3100"/>
            </a:lvl5pPr>
            <a:lvl6pPr marL="3538682" indent="0">
              <a:buNone/>
              <a:defRPr sz="3100"/>
            </a:lvl6pPr>
            <a:lvl7pPr marL="4246419" indent="0">
              <a:buNone/>
              <a:defRPr sz="3100"/>
            </a:lvl7pPr>
            <a:lvl8pPr marL="4954155" indent="0">
              <a:buNone/>
              <a:defRPr sz="3100"/>
            </a:lvl8pPr>
            <a:lvl9pPr marL="5661892" indent="0">
              <a:buNone/>
              <a:defRPr sz="3100"/>
            </a:lvl9pPr>
          </a:lstStyle>
          <a:p>
            <a:endParaRPr kumimoji="1" lang="ja-JP" altLang="en-US" dirty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2879486" y="8171524"/>
            <a:ext cx="8814435" cy="1225366"/>
          </a:xfrm>
        </p:spPr>
        <p:txBody>
          <a:bodyPr/>
          <a:lstStyle>
            <a:lvl1pPr marL="0" indent="0">
              <a:buNone/>
              <a:defRPr sz="2200"/>
            </a:lvl1pPr>
            <a:lvl2pPr marL="707736" indent="0">
              <a:buNone/>
              <a:defRPr sz="1900"/>
            </a:lvl2pPr>
            <a:lvl3pPr marL="1415473" indent="0">
              <a:buNone/>
              <a:defRPr sz="1500"/>
            </a:lvl3pPr>
            <a:lvl4pPr marL="2123209" indent="0">
              <a:buNone/>
              <a:defRPr sz="1400"/>
            </a:lvl4pPr>
            <a:lvl5pPr marL="2830946" indent="0">
              <a:buNone/>
              <a:defRPr sz="1400"/>
            </a:lvl5pPr>
            <a:lvl6pPr marL="3538682" indent="0">
              <a:buNone/>
              <a:defRPr sz="1400"/>
            </a:lvl6pPr>
            <a:lvl7pPr marL="4246419" indent="0">
              <a:buNone/>
              <a:defRPr sz="1400"/>
            </a:lvl7pPr>
            <a:lvl8pPr marL="4954155" indent="0">
              <a:buNone/>
              <a:defRPr sz="1400"/>
            </a:lvl8pPr>
            <a:lvl9pPr marL="5661892" indent="0">
              <a:buNone/>
              <a:defRPr sz="14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683BAD-CB76-40B0-821C-3295204A594A}" type="datetimeFigureOut">
              <a:rPr kumimoji="1" lang="ja-JP" altLang="en-US" smtClean="0"/>
              <a:t>2025/3/30</a:t>
            </a:fld>
            <a:endParaRPr kumimoji="1" lang="ja-JP" altLang="en-US" dirty="0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40F7D-64A5-4CD3-BD12-916BA5BCD8B9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2112071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734537" y="418123"/>
            <a:ext cx="13221653" cy="1740164"/>
          </a:xfrm>
          <a:prstGeom prst="rect">
            <a:avLst/>
          </a:prstGeom>
        </p:spPr>
        <p:txBody>
          <a:bodyPr vert="horz" lIns="141547" tIns="70774" rIns="141547" bIns="70774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34537" y="2436232"/>
            <a:ext cx="13221653" cy="6890569"/>
          </a:xfrm>
          <a:prstGeom prst="rect">
            <a:avLst/>
          </a:prstGeom>
        </p:spPr>
        <p:txBody>
          <a:bodyPr vert="horz" lIns="141547" tIns="70774" rIns="141547" bIns="70774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734536" y="9677250"/>
            <a:ext cx="3427836" cy="555886"/>
          </a:xfrm>
          <a:prstGeom prst="rect">
            <a:avLst/>
          </a:prstGeom>
        </p:spPr>
        <p:txBody>
          <a:bodyPr vert="horz" lIns="141547" tIns="70774" rIns="141547" bIns="70774" rtlCol="0" anchor="ctr"/>
          <a:lstStyle>
            <a:lvl1pPr algn="l">
              <a:defRPr sz="1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683BAD-CB76-40B0-821C-3295204A594A}" type="datetimeFigureOut">
              <a:rPr kumimoji="1" lang="ja-JP" altLang="en-US" smtClean="0"/>
              <a:t>2025/3/30</a:t>
            </a:fld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5019332" y="9677250"/>
            <a:ext cx="4652063" cy="555886"/>
          </a:xfrm>
          <a:prstGeom prst="rect">
            <a:avLst/>
          </a:prstGeom>
        </p:spPr>
        <p:txBody>
          <a:bodyPr vert="horz" lIns="141547" tIns="70774" rIns="141547" bIns="70774" rtlCol="0" anchor="ctr"/>
          <a:lstStyle>
            <a:lvl1pPr algn="ctr">
              <a:defRPr sz="1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10528353" y="9677250"/>
            <a:ext cx="3427836" cy="555886"/>
          </a:xfrm>
          <a:prstGeom prst="rect">
            <a:avLst/>
          </a:prstGeom>
        </p:spPr>
        <p:txBody>
          <a:bodyPr vert="horz" lIns="141547" tIns="70774" rIns="141547" bIns="70774" rtlCol="0" anchor="ctr"/>
          <a:lstStyle>
            <a:lvl1pPr algn="r">
              <a:defRPr sz="1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940F7D-64A5-4CD3-BD12-916BA5BCD8B9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8521163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415473" rtl="0" eaLnBrk="1" latinLnBrk="0" hangingPunct="1">
        <a:spcBef>
          <a:spcPct val="0"/>
        </a:spcBef>
        <a:buNone/>
        <a:defRPr kumimoji="1" sz="6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30802" indent="-530802" algn="l" defTabSz="1415473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5000" kern="1200">
          <a:solidFill>
            <a:schemeClr val="tx1"/>
          </a:solidFill>
          <a:latin typeface="+mn-lt"/>
          <a:ea typeface="+mn-ea"/>
          <a:cs typeface="+mn-cs"/>
        </a:defRPr>
      </a:lvl1pPr>
      <a:lvl2pPr marL="1150072" indent="-442335" algn="l" defTabSz="1415473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4300" kern="1200">
          <a:solidFill>
            <a:schemeClr val="tx1"/>
          </a:solidFill>
          <a:latin typeface="+mn-lt"/>
          <a:ea typeface="+mn-ea"/>
          <a:cs typeface="+mn-cs"/>
        </a:defRPr>
      </a:lvl2pPr>
      <a:lvl3pPr marL="1769341" indent="-353868" algn="l" defTabSz="1415473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800" kern="1200">
          <a:solidFill>
            <a:schemeClr val="tx1"/>
          </a:solidFill>
          <a:latin typeface="+mn-lt"/>
          <a:ea typeface="+mn-ea"/>
          <a:cs typeface="+mn-cs"/>
        </a:defRPr>
      </a:lvl3pPr>
      <a:lvl4pPr marL="2477078" indent="-353868" algn="l" defTabSz="1415473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3100" kern="1200">
          <a:solidFill>
            <a:schemeClr val="tx1"/>
          </a:solidFill>
          <a:latin typeface="+mn-lt"/>
          <a:ea typeface="+mn-ea"/>
          <a:cs typeface="+mn-cs"/>
        </a:defRPr>
      </a:lvl4pPr>
      <a:lvl5pPr marL="3184814" indent="-353868" algn="l" defTabSz="1415473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3100" kern="1200">
          <a:solidFill>
            <a:schemeClr val="tx1"/>
          </a:solidFill>
          <a:latin typeface="+mn-lt"/>
          <a:ea typeface="+mn-ea"/>
          <a:cs typeface="+mn-cs"/>
        </a:defRPr>
      </a:lvl5pPr>
      <a:lvl6pPr marL="3892551" indent="-353868" algn="l" defTabSz="1415473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100" kern="1200">
          <a:solidFill>
            <a:schemeClr val="tx1"/>
          </a:solidFill>
          <a:latin typeface="+mn-lt"/>
          <a:ea typeface="+mn-ea"/>
          <a:cs typeface="+mn-cs"/>
        </a:defRPr>
      </a:lvl6pPr>
      <a:lvl7pPr marL="4600287" indent="-353868" algn="l" defTabSz="1415473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100" kern="1200">
          <a:solidFill>
            <a:schemeClr val="tx1"/>
          </a:solidFill>
          <a:latin typeface="+mn-lt"/>
          <a:ea typeface="+mn-ea"/>
          <a:cs typeface="+mn-cs"/>
        </a:defRPr>
      </a:lvl7pPr>
      <a:lvl8pPr marL="5308023" indent="-353868" algn="l" defTabSz="1415473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100" kern="1200">
          <a:solidFill>
            <a:schemeClr val="tx1"/>
          </a:solidFill>
          <a:latin typeface="+mn-lt"/>
          <a:ea typeface="+mn-ea"/>
          <a:cs typeface="+mn-cs"/>
        </a:defRPr>
      </a:lvl8pPr>
      <a:lvl9pPr marL="6015760" indent="-353868" algn="l" defTabSz="1415473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1415473" rtl="0" eaLnBrk="1" latinLnBrk="0" hangingPunct="1"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07736" algn="l" defTabSz="1415473" rtl="0" eaLnBrk="1" latinLnBrk="0" hangingPunct="1"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415473" algn="l" defTabSz="1415473" rtl="0" eaLnBrk="1" latinLnBrk="0" hangingPunct="1"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2123209" algn="l" defTabSz="1415473" rtl="0" eaLnBrk="1" latinLnBrk="0" hangingPunct="1"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2830946" algn="l" defTabSz="1415473" rtl="0" eaLnBrk="1" latinLnBrk="0" hangingPunct="1"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3538682" algn="l" defTabSz="1415473" rtl="0" eaLnBrk="1" latinLnBrk="0" hangingPunct="1"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4246419" algn="l" defTabSz="1415473" rtl="0" eaLnBrk="1" latinLnBrk="0" hangingPunct="1"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4954155" algn="l" defTabSz="1415473" rtl="0" eaLnBrk="1" latinLnBrk="0" hangingPunct="1"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5661892" algn="l" defTabSz="1415473" rtl="0" eaLnBrk="1" latinLnBrk="0" hangingPunct="1"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microsoft.com/office/2007/relationships/hdphoto" Target="../media/hdphoto1.wdp"/><Relationship Id="rId13" Type="http://schemas.openxmlformats.org/officeDocument/2006/relationships/image" Target="../media/image10.png"/><Relationship Id="rId18" Type="http://schemas.openxmlformats.org/officeDocument/2006/relationships/image" Target="../media/image15.png"/><Relationship Id="rId26" Type="http://schemas.openxmlformats.org/officeDocument/2006/relationships/image" Target="../media/image23.jpeg"/><Relationship Id="rId3" Type="http://schemas.openxmlformats.org/officeDocument/2006/relationships/image" Target="../media/image1.jpeg"/><Relationship Id="rId21" Type="http://schemas.openxmlformats.org/officeDocument/2006/relationships/image" Target="../media/image18.png"/><Relationship Id="rId7" Type="http://schemas.openxmlformats.org/officeDocument/2006/relationships/image" Target="../media/image5.png"/><Relationship Id="rId12" Type="http://schemas.openxmlformats.org/officeDocument/2006/relationships/image" Target="../media/image9.png"/><Relationship Id="rId17" Type="http://schemas.openxmlformats.org/officeDocument/2006/relationships/image" Target="../media/image14.png"/><Relationship Id="rId25" Type="http://schemas.openxmlformats.org/officeDocument/2006/relationships/image" Target="../media/image22.pn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3.jpeg"/><Relationship Id="rId20" Type="http://schemas.openxmlformats.org/officeDocument/2006/relationships/image" Target="../media/image17.png"/><Relationship Id="rId29" Type="http://schemas.openxmlformats.org/officeDocument/2006/relationships/image" Target="../media/image26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11" Type="http://schemas.openxmlformats.org/officeDocument/2006/relationships/image" Target="../media/image8.jpeg"/><Relationship Id="rId24" Type="http://schemas.openxmlformats.org/officeDocument/2006/relationships/image" Target="../media/image21.png"/><Relationship Id="rId5" Type="http://schemas.openxmlformats.org/officeDocument/2006/relationships/image" Target="../media/image3.png"/><Relationship Id="rId15" Type="http://schemas.openxmlformats.org/officeDocument/2006/relationships/image" Target="../media/image12.png"/><Relationship Id="rId23" Type="http://schemas.openxmlformats.org/officeDocument/2006/relationships/image" Target="../media/image20.png"/><Relationship Id="rId28" Type="http://schemas.openxmlformats.org/officeDocument/2006/relationships/image" Target="../media/image25.png"/><Relationship Id="rId10" Type="http://schemas.openxmlformats.org/officeDocument/2006/relationships/image" Target="../media/image7.png"/><Relationship Id="rId19" Type="http://schemas.openxmlformats.org/officeDocument/2006/relationships/image" Target="../media/image16.png"/><Relationship Id="rId4" Type="http://schemas.openxmlformats.org/officeDocument/2006/relationships/image" Target="../media/image2.png"/><Relationship Id="rId9" Type="http://schemas.openxmlformats.org/officeDocument/2006/relationships/image" Target="../media/image6.png"/><Relationship Id="rId14" Type="http://schemas.openxmlformats.org/officeDocument/2006/relationships/image" Target="../media/image11.png"/><Relationship Id="rId22" Type="http://schemas.openxmlformats.org/officeDocument/2006/relationships/image" Target="../media/image19.png"/><Relationship Id="rId27" Type="http://schemas.openxmlformats.org/officeDocument/2006/relationships/image" Target="../media/image2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四角形: 対角を丸める 51">
            <a:extLst>
              <a:ext uri="{FF2B5EF4-FFF2-40B4-BE49-F238E27FC236}">
                <a16:creationId xmlns:a16="http://schemas.microsoft.com/office/drawing/2014/main" id="{0D98D110-A0A3-9028-F70B-B8FAE3C75267}"/>
              </a:ext>
            </a:extLst>
          </p:cNvPr>
          <p:cNvSpPr/>
          <p:nvPr/>
        </p:nvSpPr>
        <p:spPr>
          <a:xfrm>
            <a:off x="10987599" y="8405662"/>
            <a:ext cx="3516266" cy="1625799"/>
          </a:xfrm>
          <a:prstGeom prst="round2DiagRect">
            <a:avLst>
              <a:gd name="adj1" fmla="val 13525"/>
              <a:gd name="adj2" fmla="val 0"/>
            </a:avLst>
          </a:prstGeom>
          <a:solidFill>
            <a:srgbClr val="CCECFF">
              <a:alpha val="20000"/>
            </a:srgbClr>
          </a:solidFill>
          <a:ln w="12700">
            <a:solidFill>
              <a:srgbClr val="6699FF"/>
            </a:solidFill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400" dirty="0"/>
          </a:p>
        </p:txBody>
      </p:sp>
      <p:sp>
        <p:nvSpPr>
          <p:cNvPr id="38" name="四角形: 対角を丸める 37">
            <a:extLst>
              <a:ext uri="{FF2B5EF4-FFF2-40B4-BE49-F238E27FC236}">
                <a16:creationId xmlns:a16="http://schemas.microsoft.com/office/drawing/2014/main" id="{AD2C1B0B-3F8B-FBF3-06AF-31A9AA095CAA}"/>
              </a:ext>
            </a:extLst>
          </p:cNvPr>
          <p:cNvSpPr/>
          <p:nvPr/>
        </p:nvSpPr>
        <p:spPr>
          <a:xfrm>
            <a:off x="7504201" y="6032291"/>
            <a:ext cx="3347099" cy="1878765"/>
          </a:xfrm>
          <a:prstGeom prst="round2DiagRect">
            <a:avLst>
              <a:gd name="adj1" fmla="val 8125"/>
              <a:gd name="adj2" fmla="val 0"/>
            </a:avLst>
          </a:prstGeom>
          <a:solidFill>
            <a:srgbClr val="CCFF99">
              <a:alpha val="20000"/>
            </a:srgbClr>
          </a:solidFill>
          <a:ln w="12700">
            <a:solidFill>
              <a:srgbClr val="33CC33"/>
            </a:solidFill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400" dirty="0"/>
              <a:t>転出の挨拶</a:t>
            </a:r>
          </a:p>
        </p:txBody>
      </p:sp>
      <p:sp>
        <p:nvSpPr>
          <p:cNvPr id="60" name="四角形: 対角を丸める 59">
            <a:extLst>
              <a:ext uri="{FF2B5EF4-FFF2-40B4-BE49-F238E27FC236}">
                <a16:creationId xmlns:a16="http://schemas.microsoft.com/office/drawing/2014/main" id="{14CC6419-9F5B-EDB6-0BF4-1339AD0E4EAE}"/>
              </a:ext>
            </a:extLst>
          </p:cNvPr>
          <p:cNvSpPr/>
          <p:nvPr/>
        </p:nvSpPr>
        <p:spPr>
          <a:xfrm>
            <a:off x="7510978" y="8077297"/>
            <a:ext cx="3347099" cy="1929600"/>
          </a:xfrm>
          <a:prstGeom prst="round2DiagRect">
            <a:avLst>
              <a:gd name="adj1" fmla="val 8125"/>
              <a:gd name="adj2" fmla="val 0"/>
            </a:avLst>
          </a:prstGeom>
          <a:solidFill>
            <a:srgbClr val="CCFF99">
              <a:alpha val="20000"/>
            </a:srgbClr>
          </a:solidFill>
          <a:ln w="12700">
            <a:solidFill>
              <a:srgbClr val="33CC33"/>
            </a:solidFill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400" dirty="0"/>
          </a:p>
        </p:txBody>
      </p:sp>
      <p:sp>
        <p:nvSpPr>
          <p:cNvPr id="2234" name="Text Box 395"/>
          <p:cNvSpPr txBox="1">
            <a:spLocks noChangeArrowheads="1"/>
          </p:cNvSpPr>
          <p:nvPr/>
        </p:nvSpPr>
        <p:spPr bwMode="auto">
          <a:xfrm>
            <a:off x="153611" y="146298"/>
            <a:ext cx="6840000" cy="1561647"/>
          </a:xfrm>
          <a:prstGeom prst="rect">
            <a:avLst/>
          </a:prstGeom>
          <a:solidFill>
            <a:srgbClr val="FFFFFF"/>
          </a:solidFill>
          <a:ln w="38100" cmpd="dbl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107763" dir="13500000" sx="75000" sy="75000" algn="tl" rotWithShape="0">
                    <a:srgbClr val="868686">
                      <a:alpha val="50000"/>
                    </a:srgbClr>
                  </a:outerShdw>
                </a:effectLst>
              </a14:hiddenEffects>
            </a:ext>
          </a:extLst>
        </p:spPr>
        <p:txBody>
          <a:bodyPr vert="horz" wrap="square" lIns="101105" tIns="50553" rIns="101105" bIns="50553" numCol="1" anchor="t" anchorCtr="0" compatLnSpc="1">
            <a:prstTxWarp prst="textNoShape">
              <a:avLst/>
            </a:prstTxWarp>
          </a:bodyPr>
          <a:lstStyle>
            <a:lvl1pPr indent="35052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1pPr>
            <a:lvl2pPr marL="4572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2pPr>
            <a:lvl3pPr marL="9144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3pPr>
            <a:lvl4pPr marL="1371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4pPr>
            <a:lvl5pPr marL="18288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5pPr>
            <a:lvl6pPr marL="22860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6pPr>
            <a:lvl7pPr marL="27432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7pPr>
            <a:lvl8pPr marL="32004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8pPr>
            <a:lvl9pPr marL="3657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9pPr>
          </a:lstStyle>
          <a:p>
            <a:pPr indent="3875700" defTabSz="1011052"/>
            <a:r>
              <a:rPr lang="ja-JP" altLang="ja-JP" sz="1100" dirty="0">
                <a:latin typeface="Century" pitchFamily="18" charset="0"/>
                <a:ea typeface="ＭＳ 明朝" pitchFamily="17" charset="-128"/>
                <a:cs typeface="Times New Roman" pitchFamily="18" charset="0"/>
              </a:rPr>
              <a:t>　　　　　　　　　　　　　　　　</a:t>
            </a:r>
            <a:endParaRPr lang="ja-JP" altLang="ja-JP" sz="1200" dirty="0"/>
          </a:p>
          <a:p>
            <a:pPr indent="3875700" defTabSz="1011052" eaLnBrk="0" hangingPunct="0"/>
            <a:r>
              <a:rPr lang="ja-JP" altLang="ja-JP" sz="1100" dirty="0">
                <a:latin typeface="Century" pitchFamily="18" charset="0"/>
                <a:ea typeface="ＭＳ 明朝" pitchFamily="17" charset="-128"/>
                <a:cs typeface="Times New Roman" pitchFamily="18" charset="0"/>
              </a:rPr>
              <a:t>　　　　　　　　　　　　　　　　　　　　　　　</a:t>
            </a:r>
            <a:endParaRPr lang="ja-JP" altLang="ja-JP" sz="1200" dirty="0"/>
          </a:p>
          <a:p>
            <a:pPr indent="3875700" defTabSz="1011052" eaLnBrk="0" hangingPunct="0"/>
            <a:r>
              <a:rPr lang="ja-JP" altLang="ja-JP" sz="1100" dirty="0">
                <a:latin typeface="Century" pitchFamily="18" charset="0"/>
                <a:ea typeface="ＭＳ 明朝" pitchFamily="17" charset="-128"/>
                <a:cs typeface="Times New Roman" pitchFamily="18" charset="0"/>
              </a:rPr>
              <a:t>　　　　　　　　　　　　　　　　　　　　　　　　</a:t>
            </a:r>
            <a:endParaRPr lang="ja-JP" altLang="ja-JP" sz="1200" dirty="0"/>
          </a:p>
          <a:p>
            <a:pPr indent="3875700" defTabSz="1011052" eaLnBrk="0" hangingPunct="0"/>
            <a:endParaRPr lang="ja-JP" altLang="ja-JP" sz="2000" dirty="0"/>
          </a:p>
        </p:txBody>
      </p:sp>
      <p:sp>
        <p:nvSpPr>
          <p:cNvPr id="2235" name="AutoShape 392"/>
          <p:cNvSpPr>
            <a:spLocks noChangeShapeType="1"/>
          </p:cNvSpPr>
          <p:nvPr/>
        </p:nvSpPr>
        <p:spPr bwMode="auto">
          <a:xfrm>
            <a:off x="3694725" y="261083"/>
            <a:ext cx="0" cy="1367272"/>
          </a:xfrm>
          <a:prstGeom prst="straightConnector1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3175">
                <a:solidFill>
                  <a:srgbClr val="333333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68686"/>
                  </a:outerShdw>
                </a:effectLst>
              </a14:hiddenEffects>
            </a:ext>
          </a:extLst>
        </p:spPr>
        <p:txBody>
          <a:bodyPr vert="horz" wrap="square" lIns="101105" tIns="50553" rIns="101105" bIns="50553" numCol="1" anchor="t" anchorCtr="0" compatLnSpc="1">
            <a:prstTxWarp prst="textNoShape">
              <a:avLst/>
            </a:prstTxWarp>
          </a:bodyPr>
          <a:lstStyle/>
          <a:p>
            <a:endParaRPr lang="ja-JP" altLang="en-US" dirty="0"/>
          </a:p>
        </p:txBody>
      </p:sp>
      <p:sp>
        <p:nvSpPr>
          <p:cNvPr id="2236" name="Text Box 394"/>
          <p:cNvSpPr txBox="1">
            <a:spLocks noChangeArrowheads="1"/>
          </p:cNvSpPr>
          <p:nvPr/>
        </p:nvSpPr>
        <p:spPr bwMode="auto">
          <a:xfrm>
            <a:off x="5516220" y="445378"/>
            <a:ext cx="302413" cy="2831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01105" tIns="50553" rIns="101105" bIns="50553" numCol="1" anchor="t" anchorCtr="0" compatLnSpc="1">
            <a:prstTxWarp prst="textNoShape">
              <a:avLst/>
            </a:prstTxWarp>
          </a:bodyPr>
          <a:lstStyle/>
          <a:p>
            <a:endParaRPr lang="ja-JP" altLang="en-US" dirty="0"/>
          </a:p>
        </p:txBody>
      </p:sp>
      <p:sp>
        <p:nvSpPr>
          <p:cNvPr id="2237" name="Text Box 381"/>
          <p:cNvSpPr txBox="1">
            <a:spLocks noChangeArrowheads="1"/>
          </p:cNvSpPr>
          <p:nvPr/>
        </p:nvSpPr>
        <p:spPr bwMode="auto">
          <a:xfrm>
            <a:off x="5523508" y="445378"/>
            <a:ext cx="302413" cy="2831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01105" tIns="50553" rIns="101105" bIns="50553" numCol="1" anchor="t" anchorCtr="0" compatLnSpc="1">
            <a:prstTxWarp prst="textNoShape">
              <a:avLst/>
            </a:prstTxWarp>
          </a:bodyPr>
          <a:lstStyle/>
          <a:p>
            <a:endParaRPr lang="ja-JP" altLang="en-US" dirty="0"/>
          </a:p>
        </p:txBody>
      </p:sp>
      <p:sp>
        <p:nvSpPr>
          <p:cNvPr id="2242" name="Text Box 389" descr="セーム皮"/>
          <p:cNvSpPr txBox="1">
            <a:spLocks noChangeArrowheads="1"/>
          </p:cNvSpPr>
          <p:nvPr/>
        </p:nvSpPr>
        <p:spPr bwMode="auto">
          <a:xfrm>
            <a:off x="4337025" y="1328126"/>
            <a:ext cx="694054" cy="2019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blipFill dpi="0" rotWithShape="0">
                  <a:blip r:embed="rId3"/>
                  <a:srcRect/>
                  <a:tile tx="0" ty="0" sx="100000" sy="100000" flip="none" algn="tl"/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01105" tIns="22689" rIns="101105" bIns="3065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tabLst>
                <a:tab pos="685800" algn="l"/>
              </a:tabLs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1pPr>
            <a:lvl2pPr marL="457200" fontAlgn="base">
              <a:spcBef>
                <a:spcPct val="0"/>
              </a:spcBef>
              <a:spcAft>
                <a:spcPct val="0"/>
              </a:spcAft>
              <a:tabLst>
                <a:tab pos="685800" algn="l"/>
              </a:tabLs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2pPr>
            <a:lvl3pPr marL="914400" fontAlgn="base">
              <a:spcBef>
                <a:spcPct val="0"/>
              </a:spcBef>
              <a:spcAft>
                <a:spcPct val="0"/>
              </a:spcAft>
              <a:tabLst>
                <a:tab pos="685800" algn="l"/>
              </a:tabLs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3pPr>
            <a:lvl4pPr marL="1371600" fontAlgn="base">
              <a:spcBef>
                <a:spcPct val="0"/>
              </a:spcBef>
              <a:spcAft>
                <a:spcPct val="0"/>
              </a:spcAft>
              <a:tabLst>
                <a:tab pos="685800" algn="l"/>
              </a:tabLs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4pPr>
            <a:lvl5pPr marL="1828800" fontAlgn="base">
              <a:spcBef>
                <a:spcPct val="0"/>
              </a:spcBef>
              <a:spcAft>
                <a:spcPct val="0"/>
              </a:spcAft>
              <a:tabLst>
                <a:tab pos="685800" algn="l"/>
              </a:tabLs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5pPr>
            <a:lvl6pPr marL="2286000" fontAlgn="base">
              <a:spcBef>
                <a:spcPct val="0"/>
              </a:spcBef>
              <a:spcAft>
                <a:spcPct val="0"/>
              </a:spcAft>
              <a:tabLst>
                <a:tab pos="685800" algn="l"/>
              </a:tabLs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6pPr>
            <a:lvl7pPr marL="2743200" fontAlgn="base">
              <a:spcBef>
                <a:spcPct val="0"/>
              </a:spcBef>
              <a:spcAft>
                <a:spcPct val="0"/>
              </a:spcAft>
              <a:tabLst>
                <a:tab pos="685800" algn="l"/>
              </a:tabLs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7pPr>
            <a:lvl8pPr marL="3200400" fontAlgn="base">
              <a:spcBef>
                <a:spcPct val="0"/>
              </a:spcBef>
              <a:spcAft>
                <a:spcPct val="0"/>
              </a:spcAft>
              <a:tabLst>
                <a:tab pos="685800" algn="l"/>
              </a:tabLs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8pPr>
            <a:lvl9pPr marL="3657600" fontAlgn="base">
              <a:spcBef>
                <a:spcPct val="0"/>
              </a:spcBef>
              <a:spcAft>
                <a:spcPct val="0"/>
              </a:spcAft>
              <a:tabLst>
                <a:tab pos="685800" algn="l"/>
              </a:tabLs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9pPr>
          </a:lstStyle>
          <a:p>
            <a:pPr defTabSz="1011052">
              <a:tabLst>
                <a:tab pos="758289" algn="l"/>
              </a:tabLst>
            </a:pPr>
            <a:r>
              <a:rPr lang="ja-JP" altLang="ja-JP" sz="1100" dirty="0">
                <a:latin typeface="ＭＳ Ｐゴシック" pitchFamily="50" charset="-128"/>
                <a:cs typeface="Times New Roman" pitchFamily="18" charset="0"/>
              </a:rPr>
              <a:t>休館日</a:t>
            </a:r>
            <a:r>
              <a:rPr lang="ja-JP" altLang="en-US" sz="1100" dirty="0">
                <a:latin typeface="ＭＳ Ｐゴシック" pitchFamily="50" charset="-128"/>
                <a:cs typeface="Times New Roman" pitchFamily="18" charset="0"/>
              </a:rPr>
              <a:t>：</a:t>
            </a:r>
            <a:r>
              <a:rPr lang="ja-JP" altLang="ja-JP" sz="1100" dirty="0">
                <a:latin typeface="ＭＳ Ｐゴシック" pitchFamily="50" charset="-128"/>
                <a:cs typeface="Times New Roman" pitchFamily="18" charset="0"/>
              </a:rPr>
              <a:t>　　　　　　　　　　　　　　　　　　　</a:t>
            </a:r>
            <a:endParaRPr lang="ja-JP" altLang="ja-JP" sz="1100" dirty="0"/>
          </a:p>
        </p:txBody>
      </p:sp>
      <p:sp>
        <p:nvSpPr>
          <p:cNvPr id="2243" name="AutoShape 388"/>
          <p:cNvSpPr>
            <a:spLocks noChangeShapeType="1"/>
          </p:cNvSpPr>
          <p:nvPr/>
        </p:nvSpPr>
        <p:spPr bwMode="auto">
          <a:xfrm>
            <a:off x="4398695" y="107926"/>
            <a:ext cx="1821" cy="1593752"/>
          </a:xfrm>
          <a:prstGeom prst="straightConnector1">
            <a:avLst/>
          </a:prstGeom>
          <a:noFill/>
          <a:ln w="9525">
            <a:solidFill>
              <a:srgbClr val="333333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68686"/>
                  </a:outerShdw>
                </a:effectLst>
              </a14:hiddenEffects>
            </a:ext>
          </a:extLst>
        </p:spPr>
        <p:txBody>
          <a:bodyPr vert="horz" wrap="square" lIns="101105" tIns="50553" rIns="101105" bIns="50553" numCol="1" anchor="t" anchorCtr="0" compatLnSpc="1">
            <a:prstTxWarp prst="textNoShape">
              <a:avLst/>
            </a:prstTxWarp>
          </a:bodyPr>
          <a:lstStyle/>
          <a:p>
            <a:endParaRPr lang="ja-JP" altLang="en-US" dirty="0"/>
          </a:p>
        </p:txBody>
      </p:sp>
      <p:sp>
        <p:nvSpPr>
          <p:cNvPr id="2249" name="AutoShape 382"/>
          <p:cNvSpPr>
            <a:spLocks noChangeShapeType="1"/>
          </p:cNvSpPr>
          <p:nvPr/>
        </p:nvSpPr>
        <p:spPr bwMode="auto">
          <a:xfrm flipV="1">
            <a:off x="4397958" y="1343973"/>
            <a:ext cx="2599609" cy="2883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68686"/>
                  </a:outerShdw>
                </a:effectLst>
              </a14:hiddenEffects>
            </a:ext>
          </a:extLst>
        </p:spPr>
        <p:txBody>
          <a:bodyPr vert="horz" wrap="square" lIns="101105" tIns="50553" rIns="101105" bIns="50553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77" name="Text Box 273"/>
          <p:cNvSpPr txBox="1">
            <a:spLocks noChangeArrowheads="1"/>
          </p:cNvSpPr>
          <p:nvPr/>
        </p:nvSpPr>
        <p:spPr bwMode="auto">
          <a:xfrm>
            <a:off x="4360350" y="186243"/>
            <a:ext cx="2552964" cy="11322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993366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68686"/>
                  </a:outerShdw>
                </a:effectLst>
              </a14:hiddenEffects>
            </a:ext>
          </a:extLst>
        </p:spPr>
        <p:txBody>
          <a:bodyPr vert="horz" wrap="none" lIns="36000" tIns="9830" rIns="36000" bIns="9830" numCol="1" anchor="ctr" anchorCtr="0" compatLnSpc="1">
            <a:prstTxWarp prst="textNoShape">
              <a:avLst/>
            </a:prstTxWarp>
          </a:bodyPr>
          <a:lstStyle/>
          <a:p>
            <a:pPr indent="63191" algn="r" defTabSz="1011052"/>
            <a:r>
              <a:rPr lang="en-US" altLang="ja-JP" sz="1200" dirty="0">
                <a:latin typeface="ＭＳ Ｐゴシック" pitchFamily="50" charset="-128"/>
                <a:cs typeface="Times New Roman" pitchFamily="18" charset="0"/>
              </a:rPr>
              <a:t> </a:t>
            </a:r>
            <a:r>
              <a:rPr lang="ja-JP" altLang="ja-JP" sz="1200" dirty="0">
                <a:latin typeface="ＭＳ Ｐゴシック" pitchFamily="50" charset="-128"/>
                <a:cs typeface="Times New Roman" pitchFamily="18" charset="0"/>
              </a:rPr>
              <a:t>【２</a:t>
            </a:r>
            <a:r>
              <a:rPr lang="ja-JP" altLang="en-US" sz="1200" dirty="0">
                <a:latin typeface="ＭＳ Ｐゴシック" pitchFamily="50" charset="-128"/>
                <a:cs typeface="Times New Roman" pitchFamily="18" charset="0"/>
              </a:rPr>
              <a:t>８３</a:t>
            </a:r>
            <a:r>
              <a:rPr lang="ja-JP" altLang="ja-JP" sz="1200" dirty="0">
                <a:latin typeface="ＭＳ Ｐゴシック" pitchFamily="50" charset="-128"/>
                <a:cs typeface="Times New Roman" pitchFamily="18" charset="0"/>
              </a:rPr>
              <a:t>号】　</a:t>
            </a:r>
            <a:r>
              <a:rPr lang="en-US" altLang="ja-JP" sz="1200" dirty="0">
                <a:latin typeface="ＭＳ Ｐゴシック" pitchFamily="50" charset="-128"/>
                <a:cs typeface="Times New Roman" pitchFamily="18" charset="0"/>
              </a:rPr>
              <a:t>2025</a:t>
            </a:r>
            <a:r>
              <a:rPr lang="ja-JP" altLang="ja-JP" sz="1200" dirty="0">
                <a:latin typeface="ＭＳ Ｐゴシック" pitchFamily="50" charset="-128"/>
                <a:cs typeface="Times New Roman" pitchFamily="18" charset="0"/>
              </a:rPr>
              <a:t>．</a:t>
            </a:r>
            <a:r>
              <a:rPr lang="en-US" altLang="ja-JP" sz="1200" dirty="0">
                <a:latin typeface="ＭＳ Ｐゴシック" pitchFamily="50" charset="-128"/>
                <a:cs typeface="Times New Roman" pitchFamily="18" charset="0"/>
              </a:rPr>
              <a:t>4</a:t>
            </a:r>
            <a:r>
              <a:rPr lang="ja-JP" altLang="ja-JP" sz="1200" dirty="0">
                <a:latin typeface="ＭＳ Ｐゴシック" pitchFamily="50" charset="-128"/>
                <a:cs typeface="Times New Roman" pitchFamily="18" charset="0"/>
              </a:rPr>
              <a:t>．１</a:t>
            </a:r>
            <a:r>
              <a:rPr lang="ja-JP" altLang="en-US" sz="1200" dirty="0">
                <a:latin typeface="ＭＳ Ｐゴシック" pitchFamily="50" charset="-128"/>
                <a:cs typeface="Times New Roman" pitchFamily="18" charset="0"/>
              </a:rPr>
              <a:t>　　　　　　　</a:t>
            </a:r>
            <a:endParaRPr lang="en-US" altLang="ja-JP" sz="1200" dirty="0">
              <a:cs typeface="Times New Roman" pitchFamily="18" charset="0"/>
            </a:endParaRPr>
          </a:p>
          <a:p>
            <a:pPr indent="63191" algn="r" defTabSz="1011052"/>
            <a:r>
              <a:rPr lang="en-US" altLang="ja-JP" sz="1200" b="1" dirty="0">
                <a:latin typeface="ＭＳ Ｐゴシック" pitchFamily="50" charset="-128"/>
                <a:cs typeface="Times New Roman" pitchFamily="18" charset="0"/>
              </a:rPr>
              <a:t>  </a:t>
            </a:r>
            <a:r>
              <a:rPr lang="ja-JP" altLang="ja-JP" sz="1200" b="1" dirty="0">
                <a:latin typeface="ＭＳ Ｐゴシック" pitchFamily="50" charset="-128"/>
                <a:cs typeface="Times New Roman" pitchFamily="18" charset="0"/>
              </a:rPr>
              <a:t>のぞみが丘校区コミュニティセンター</a:t>
            </a:r>
            <a:endParaRPr lang="ja-JP" altLang="ja-JP" sz="1200" dirty="0"/>
          </a:p>
          <a:p>
            <a:pPr indent="168509" algn="r" defTabSz="1011052" eaLnBrk="0" hangingPunct="0"/>
            <a:r>
              <a:rPr lang="ja-JP" altLang="en-US" sz="1200" dirty="0">
                <a:latin typeface="ＭＳ Ｐゴシック" pitchFamily="50" charset="-128"/>
                <a:cs typeface="Times New Roman" pitchFamily="18" charset="0"/>
              </a:rPr>
              <a:t>    　　　　　　　       </a:t>
            </a:r>
            <a:r>
              <a:rPr lang="ja-JP" altLang="ja-JP" sz="1200" dirty="0">
                <a:latin typeface="ＭＳ Ｐゴシック" pitchFamily="50" charset="-128"/>
                <a:cs typeface="Times New Roman" pitchFamily="18" charset="0"/>
              </a:rPr>
              <a:t>担当　</a:t>
            </a:r>
            <a:r>
              <a:rPr lang="ja-JP" altLang="en-US" sz="1200" dirty="0">
                <a:latin typeface="ＭＳ Ｐゴシック" pitchFamily="50" charset="-128"/>
                <a:cs typeface="Times New Roman" pitchFamily="18" charset="0"/>
              </a:rPr>
              <a:t>津田　圭子</a:t>
            </a:r>
            <a:endParaRPr lang="en-US" altLang="ja-JP" sz="1200" dirty="0">
              <a:cs typeface="Times New Roman" pitchFamily="18" charset="0"/>
            </a:endParaRPr>
          </a:p>
          <a:p>
            <a:pPr indent="168509" algn="r" defTabSz="1011052" eaLnBrk="0" hangingPunct="0"/>
            <a:r>
              <a:rPr lang="ja-JP" altLang="ja-JP" sz="1200" b="1" dirty="0">
                <a:latin typeface="ＭＳ Ｐゴシック" pitchFamily="50" charset="-128"/>
                <a:cs typeface="Times New Roman" pitchFamily="18" charset="0"/>
              </a:rPr>
              <a:t>〒</a:t>
            </a:r>
            <a:r>
              <a:rPr lang="en-US" altLang="ja-JP" sz="1200" b="1" dirty="0">
                <a:latin typeface="ＭＳ Ｐゴシック" pitchFamily="50" charset="-128"/>
                <a:cs typeface="Times New Roman" pitchFamily="18" charset="0"/>
              </a:rPr>
              <a:t>838-0107</a:t>
            </a:r>
            <a:r>
              <a:rPr lang="ja-JP" altLang="en-US" sz="1200" b="1" dirty="0">
                <a:latin typeface="ＭＳ Ｐゴシック" pitchFamily="50" charset="-128"/>
                <a:cs typeface="Times New Roman" pitchFamily="18" charset="0"/>
              </a:rPr>
              <a:t>　小郡市希みが丘</a:t>
            </a:r>
            <a:r>
              <a:rPr lang="en-US" altLang="ja-JP" sz="1200" b="1" dirty="0">
                <a:latin typeface="ＭＳ Ｐゴシック" pitchFamily="50" charset="-128"/>
                <a:cs typeface="Times New Roman" pitchFamily="18" charset="0"/>
              </a:rPr>
              <a:t>5-2-17</a:t>
            </a:r>
          </a:p>
          <a:p>
            <a:pPr indent="168509" algn="r" defTabSz="1011052" eaLnBrk="0" hangingPunct="0"/>
            <a:r>
              <a:rPr lang="ja-JP" altLang="en-US" sz="1200" b="1" dirty="0">
                <a:latin typeface="ＭＳ Ｐゴシック" pitchFamily="50" charset="-128"/>
                <a:cs typeface="Times New Roman" pitchFamily="18" charset="0"/>
              </a:rPr>
              <a:t>のぞみが丘小学校内</a:t>
            </a:r>
            <a:endParaRPr lang="en-US" altLang="ja-JP" sz="1200" b="1" dirty="0">
              <a:latin typeface="ＭＳ Ｐゴシック" pitchFamily="50" charset="-128"/>
              <a:cs typeface="Times New Roman" pitchFamily="18" charset="0"/>
            </a:endParaRPr>
          </a:p>
          <a:p>
            <a:pPr indent="168509" algn="r" defTabSz="1011052" eaLnBrk="0" hangingPunct="0"/>
            <a:r>
              <a:rPr lang="ja-JP" altLang="en-US" sz="1200" b="1" dirty="0">
                <a:latin typeface="ＭＳ Ｐゴシック" pitchFamily="50" charset="-128"/>
                <a:cs typeface="Times New Roman" pitchFamily="18" charset="0"/>
              </a:rPr>
              <a:t>　</a:t>
            </a:r>
            <a:r>
              <a:rPr lang="en-US" altLang="ja-JP" sz="1200" b="1" dirty="0">
                <a:latin typeface="ＭＳ Ｐゴシック" pitchFamily="50" charset="-128"/>
                <a:cs typeface="Times New Roman" pitchFamily="18" charset="0"/>
              </a:rPr>
              <a:t>TEL/FAX </a:t>
            </a:r>
            <a:r>
              <a:rPr lang="en-US" altLang="ja-JP" sz="1200" b="1" dirty="0">
                <a:latin typeface="+mn-ea"/>
                <a:cs typeface="Times New Roman" pitchFamily="18" charset="0"/>
              </a:rPr>
              <a:t>75-6607.080-7246-3061</a:t>
            </a:r>
            <a:endParaRPr lang="en-US" altLang="ja-JP" sz="1200" b="1" dirty="0">
              <a:latin typeface="+mn-ea"/>
            </a:endParaRPr>
          </a:p>
        </p:txBody>
      </p:sp>
      <p:sp>
        <p:nvSpPr>
          <p:cNvPr id="75" name="Text Box 389" descr="セーム皮">
            <a:extLst>
              <a:ext uri="{FF2B5EF4-FFF2-40B4-BE49-F238E27FC236}">
                <a16:creationId xmlns:a16="http://schemas.microsoft.com/office/drawing/2014/main" id="{FBB32694-9520-4DC8-8CDF-5ECF6BED740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18071" y="1332062"/>
            <a:ext cx="2895060" cy="4762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blipFill dpi="0" rotWithShape="0">
                  <a:blip r:embed="rId3"/>
                  <a:srcRect/>
                  <a:tile tx="0" ty="0" sx="100000" sy="100000" flip="none" algn="tl"/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01105" tIns="22689" rIns="101105" bIns="3065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tabLst>
                <a:tab pos="685800" algn="l"/>
              </a:tabLs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1pPr>
            <a:lvl2pPr marL="457200" fontAlgn="base">
              <a:spcBef>
                <a:spcPct val="0"/>
              </a:spcBef>
              <a:spcAft>
                <a:spcPct val="0"/>
              </a:spcAft>
              <a:tabLst>
                <a:tab pos="685800" algn="l"/>
              </a:tabLs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2pPr>
            <a:lvl3pPr marL="914400" fontAlgn="base">
              <a:spcBef>
                <a:spcPct val="0"/>
              </a:spcBef>
              <a:spcAft>
                <a:spcPct val="0"/>
              </a:spcAft>
              <a:tabLst>
                <a:tab pos="685800" algn="l"/>
              </a:tabLs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3pPr>
            <a:lvl4pPr marL="1371600" fontAlgn="base">
              <a:spcBef>
                <a:spcPct val="0"/>
              </a:spcBef>
              <a:spcAft>
                <a:spcPct val="0"/>
              </a:spcAft>
              <a:tabLst>
                <a:tab pos="685800" algn="l"/>
              </a:tabLs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4pPr>
            <a:lvl5pPr marL="1828800" fontAlgn="base">
              <a:spcBef>
                <a:spcPct val="0"/>
              </a:spcBef>
              <a:spcAft>
                <a:spcPct val="0"/>
              </a:spcAft>
              <a:tabLst>
                <a:tab pos="685800" algn="l"/>
              </a:tabLs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5pPr>
            <a:lvl6pPr marL="2286000" fontAlgn="base">
              <a:spcBef>
                <a:spcPct val="0"/>
              </a:spcBef>
              <a:spcAft>
                <a:spcPct val="0"/>
              </a:spcAft>
              <a:tabLst>
                <a:tab pos="685800" algn="l"/>
              </a:tabLs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6pPr>
            <a:lvl7pPr marL="2743200" fontAlgn="base">
              <a:spcBef>
                <a:spcPct val="0"/>
              </a:spcBef>
              <a:spcAft>
                <a:spcPct val="0"/>
              </a:spcAft>
              <a:tabLst>
                <a:tab pos="685800" algn="l"/>
              </a:tabLs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7pPr>
            <a:lvl8pPr marL="3200400" fontAlgn="base">
              <a:spcBef>
                <a:spcPct val="0"/>
              </a:spcBef>
              <a:spcAft>
                <a:spcPct val="0"/>
              </a:spcAft>
              <a:tabLst>
                <a:tab pos="685800" algn="l"/>
              </a:tabLs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8pPr>
            <a:lvl9pPr marL="3657600" fontAlgn="base">
              <a:spcBef>
                <a:spcPct val="0"/>
              </a:spcBef>
              <a:spcAft>
                <a:spcPct val="0"/>
              </a:spcAft>
              <a:tabLst>
                <a:tab pos="685800" algn="l"/>
              </a:tabLs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9pPr>
          </a:lstStyle>
          <a:p>
            <a:pPr defTabSz="1011052">
              <a:tabLst>
                <a:tab pos="758289" algn="l"/>
              </a:tabLst>
            </a:pPr>
            <a:r>
              <a:rPr lang="ja-JP" altLang="en-US" sz="1050" dirty="0">
                <a:latin typeface="ＭＳ Ｐゴシック" pitchFamily="50" charset="-128"/>
                <a:cs typeface="Times New Roman" pitchFamily="18" charset="0"/>
              </a:rPr>
              <a:t>　　　　</a:t>
            </a:r>
            <a:r>
              <a:rPr lang="en-US" altLang="ja-JP" sz="1050" dirty="0">
                <a:latin typeface="ＭＳ Ｐゴシック" pitchFamily="50" charset="-128"/>
                <a:cs typeface="Times New Roman" pitchFamily="18" charset="0"/>
              </a:rPr>
              <a:t>4/20(</a:t>
            </a:r>
            <a:r>
              <a:rPr lang="ja-JP" altLang="en-US" sz="1050" dirty="0">
                <a:latin typeface="ＭＳ Ｐゴシック" pitchFamily="50" charset="-128"/>
                <a:cs typeface="Times New Roman" pitchFamily="18" charset="0"/>
              </a:rPr>
              <a:t>日</a:t>
            </a:r>
            <a:r>
              <a:rPr lang="en-US" altLang="ja-JP" sz="1050" dirty="0">
                <a:latin typeface="ＭＳ Ｐゴシック" pitchFamily="50" charset="-128"/>
                <a:cs typeface="Times New Roman" pitchFamily="18" charset="0"/>
              </a:rPr>
              <a:t>)､29(</a:t>
            </a:r>
            <a:r>
              <a:rPr lang="ja-JP" altLang="en-US" sz="1050" dirty="0">
                <a:latin typeface="ＭＳ Ｐゴシック" pitchFamily="50" charset="-128"/>
                <a:cs typeface="Times New Roman" pitchFamily="18" charset="0"/>
              </a:rPr>
              <a:t>火･祝</a:t>
            </a:r>
            <a:r>
              <a:rPr lang="en-US" altLang="ja-JP" sz="1050" dirty="0">
                <a:latin typeface="ＭＳ Ｐゴシック" pitchFamily="50" charset="-128"/>
                <a:cs typeface="Times New Roman" pitchFamily="18" charset="0"/>
              </a:rPr>
              <a:t>)､30</a:t>
            </a:r>
            <a:r>
              <a:rPr lang="ja-JP" altLang="en-US" sz="1050" dirty="0">
                <a:latin typeface="ＭＳ Ｐゴシック" pitchFamily="50" charset="-128"/>
                <a:cs typeface="Times New Roman" pitchFamily="18" charset="0"/>
              </a:rPr>
              <a:t>（水）</a:t>
            </a:r>
            <a:br>
              <a:rPr lang="en-US" altLang="ja-JP" sz="1050" dirty="0">
                <a:latin typeface="ＭＳ Ｐゴシック" pitchFamily="50" charset="-128"/>
                <a:cs typeface="Times New Roman" pitchFamily="18" charset="0"/>
              </a:rPr>
            </a:br>
            <a:r>
              <a:rPr lang="en-US" altLang="ja-JP" sz="1050" dirty="0">
                <a:latin typeface="ＭＳ Ｐゴシック" pitchFamily="50" charset="-128"/>
                <a:cs typeface="Times New Roman" pitchFamily="18" charset="0"/>
              </a:rPr>
              <a:t>5/3(</a:t>
            </a:r>
            <a:r>
              <a:rPr lang="ja-JP" altLang="en-US" sz="1050" dirty="0">
                <a:latin typeface="ＭＳ Ｐゴシック" pitchFamily="50" charset="-128"/>
                <a:cs typeface="Times New Roman" pitchFamily="18" charset="0"/>
              </a:rPr>
              <a:t>土・祝</a:t>
            </a:r>
            <a:r>
              <a:rPr lang="en-US" altLang="ja-JP" sz="1050" dirty="0">
                <a:latin typeface="ＭＳ Ｐゴシック" pitchFamily="50" charset="-128"/>
                <a:cs typeface="Times New Roman" pitchFamily="18" charset="0"/>
              </a:rPr>
              <a:t>)</a:t>
            </a:r>
            <a:r>
              <a:rPr lang="ja-JP" altLang="en-US" sz="1050" dirty="0">
                <a:latin typeface="ＭＳ Ｐゴシック" pitchFamily="50" charset="-128"/>
                <a:cs typeface="Times New Roman" pitchFamily="18" charset="0"/>
              </a:rPr>
              <a:t>～</a:t>
            </a:r>
            <a:r>
              <a:rPr lang="en-US" altLang="ja-JP" sz="1050" dirty="0">
                <a:latin typeface="ＭＳ Ｐゴシック" pitchFamily="50" charset="-128"/>
                <a:cs typeface="Times New Roman" pitchFamily="18" charset="0"/>
              </a:rPr>
              <a:t>6</a:t>
            </a:r>
            <a:r>
              <a:rPr lang="ja-JP" altLang="en-US" sz="1050" dirty="0">
                <a:latin typeface="ＭＳ Ｐゴシック" pitchFamily="50" charset="-128"/>
                <a:cs typeface="Times New Roman" pitchFamily="18" charset="0"/>
              </a:rPr>
              <a:t>（火・振）</a:t>
            </a:r>
            <a:r>
              <a:rPr lang="en-US" altLang="ja-JP" sz="1050" dirty="0">
                <a:latin typeface="ＭＳ Ｐゴシック" pitchFamily="50" charset="-128"/>
                <a:cs typeface="Times New Roman" pitchFamily="18" charset="0"/>
              </a:rPr>
              <a:t>､18</a:t>
            </a:r>
            <a:r>
              <a:rPr lang="ja-JP" altLang="en-US" sz="1050" dirty="0">
                <a:latin typeface="ＭＳ Ｐゴシック" pitchFamily="50" charset="-128"/>
                <a:cs typeface="Times New Roman" pitchFamily="18" charset="0"/>
              </a:rPr>
              <a:t>（日）</a:t>
            </a:r>
            <a:r>
              <a:rPr lang="en-US" altLang="ja-JP" sz="1050" dirty="0">
                <a:latin typeface="ＭＳ Ｐゴシック" pitchFamily="50" charset="-128"/>
                <a:cs typeface="Times New Roman" pitchFamily="18" charset="0"/>
              </a:rPr>
              <a:t>､31</a:t>
            </a:r>
            <a:r>
              <a:rPr lang="ja-JP" altLang="en-US" sz="1050" dirty="0">
                <a:latin typeface="ＭＳ Ｐゴシック" pitchFamily="50" charset="-128"/>
                <a:cs typeface="Times New Roman" pitchFamily="18" charset="0"/>
              </a:rPr>
              <a:t>（土）</a:t>
            </a:r>
            <a:r>
              <a:rPr lang="ja-JP" altLang="ja-JP" sz="1100" dirty="0">
                <a:latin typeface="ＭＳ Ｐゴシック" pitchFamily="50" charset="-128"/>
                <a:cs typeface="Times New Roman" pitchFamily="18" charset="0"/>
              </a:rPr>
              <a:t>　　　　　　　　　　　　　　　　　　　　　　　　　　　</a:t>
            </a:r>
            <a:endParaRPr lang="ja-JP" altLang="ja-JP" sz="1100" dirty="0"/>
          </a:p>
        </p:txBody>
      </p:sp>
      <p:pic>
        <p:nvPicPr>
          <p:cNvPr id="1030" name="Picture 6">
            <a:extLst>
              <a:ext uri="{FF2B5EF4-FFF2-40B4-BE49-F238E27FC236}">
                <a16:creationId xmlns:a16="http://schemas.microsoft.com/office/drawing/2014/main" id="{900BB819-4CFE-4AB2-9B99-E27EB90A37C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13861449" y="-4119140"/>
            <a:ext cx="70055" cy="457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5" name="図 54">
            <a:extLst>
              <a:ext uri="{FF2B5EF4-FFF2-40B4-BE49-F238E27FC236}">
                <a16:creationId xmlns:a16="http://schemas.microsoft.com/office/drawing/2014/main" id="{9760F637-B7DF-4E5F-9040-4EA53CB62EBD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17593" y="179934"/>
            <a:ext cx="875441" cy="875441"/>
          </a:xfrm>
          <a:prstGeom prst="rect">
            <a:avLst/>
          </a:prstGeom>
        </p:spPr>
      </p:pic>
      <p:sp>
        <p:nvSpPr>
          <p:cNvPr id="47" name="テキスト ボックス 46">
            <a:extLst>
              <a:ext uri="{FF2B5EF4-FFF2-40B4-BE49-F238E27FC236}">
                <a16:creationId xmlns:a16="http://schemas.microsoft.com/office/drawing/2014/main" id="{DA819D57-4D8B-86AD-EEBB-94F9FCADD91A}"/>
              </a:ext>
            </a:extLst>
          </p:cNvPr>
          <p:cNvSpPr txBox="1"/>
          <p:nvPr/>
        </p:nvSpPr>
        <p:spPr>
          <a:xfrm>
            <a:off x="629641" y="1703743"/>
            <a:ext cx="5428373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100" dirty="0"/>
              <a:t>「生楽館ちいきだより」は、偶数月の１日に発行してい</a:t>
            </a:r>
            <a:r>
              <a:rPr lang="ja-JP" altLang="en-US" sz="1100" dirty="0"/>
              <a:t>ます。</a:t>
            </a:r>
            <a:endParaRPr lang="en-US" altLang="ja-JP" sz="1100" dirty="0"/>
          </a:p>
          <a:p>
            <a:r>
              <a:rPr lang="ja-JP" altLang="en-US" sz="1100" dirty="0"/>
              <a:t>生楽館、公民館などに配置しているほか、生楽館ホームページにも掲載しています。</a:t>
            </a:r>
            <a:endParaRPr kumimoji="1" lang="en-US" altLang="ja-JP" sz="1100" dirty="0"/>
          </a:p>
        </p:txBody>
      </p:sp>
      <p:pic>
        <p:nvPicPr>
          <p:cNvPr id="2258" name="図 2257">
            <a:extLst>
              <a:ext uri="{FF2B5EF4-FFF2-40B4-BE49-F238E27FC236}">
                <a16:creationId xmlns:a16="http://schemas.microsoft.com/office/drawing/2014/main" id="{E71B1BB6-F1EF-9551-E4D0-1A89F9B18CB6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63716" y="1765610"/>
            <a:ext cx="737630" cy="737630"/>
          </a:xfrm>
          <a:prstGeom prst="rect">
            <a:avLst/>
          </a:prstGeom>
        </p:spPr>
      </p:pic>
      <p:sp>
        <p:nvSpPr>
          <p:cNvPr id="2259" name="テキスト ボックス 2258">
            <a:extLst>
              <a:ext uri="{FF2B5EF4-FFF2-40B4-BE49-F238E27FC236}">
                <a16:creationId xmlns:a16="http://schemas.microsoft.com/office/drawing/2014/main" id="{D6AEC1F5-335A-A1BB-6A51-F4A267D90302}"/>
              </a:ext>
            </a:extLst>
          </p:cNvPr>
          <p:cNvSpPr txBox="1"/>
          <p:nvPr/>
        </p:nvSpPr>
        <p:spPr>
          <a:xfrm>
            <a:off x="3534271" y="926302"/>
            <a:ext cx="90330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100" dirty="0"/>
              <a:t>生楽館</a:t>
            </a:r>
            <a:r>
              <a:rPr kumimoji="1" lang="en-US" altLang="ja-JP" sz="1100" dirty="0"/>
              <a:t>HP</a:t>
            </a:r>
            <a:endParaRPr kumimoji="1" lang="ja-JP" altLang="en-US" sz="1100" dirty="0"/>
          </a:p>
        </p:txBody>
      </p:sp>
      <p:pic>
        <p:nvPicPr>
          <p:cNvPr id="2250" name="図 2249">
            <a:extLst>
              <a:ext uri="{FF2B5EF4-FFF2-40B4-BE49-F238E27FC236}">
                <a16:creationId xmlns:a16="http://schemas.microsoft.com/office/drawing/2014/main" id="{4B5AB77D-1D20-D331-0607-5734E49F311B}"/>
              </a:ext>
            </a:extLst>
          </p:cNvPr>
          <p:cNvPicPr>
            <a:picLocks noChangeAspect="1"/>
          </p:cNvPicPr>
          <p:nvPr/>
        </p:nvPicPr>
        <p:blipFill rotWithShape="1">
          <a:blip r:embed="rId7" cstate="print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artisticLineDrawing/>
                    </a14:imgEffect>
                    <a14:imgEffect>
                      <a14:brightnessContrast bright="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b="4974"/>
          <a:stretch/>
        </p:blipFill>
        <p:spPr>
          <a:xfrm>
            <a:off x="171450" y="179934"/>
            <a:ext cx="1010477" cy="1444106"/>
          </a:xfrm>
          <a:prstGeom prst="rect">
            <a:avLst/>
          </a:prstGeom>
        </p:spPr>
      </p:pic>
      <p:sp>
        <p:nvSpPr>
          <p:cNvPr id="16" name="正方形/長方形 15">
            <a:extLst>
              <a:ext uri="{FF2B5EF4-FFF2-40B4-BE49-F238E27FC236}">
                <a16:creationId xmlns:a16="http://schemas.microsoft.com/office/drawing/2014/main" id="{4A9D724D-9803-AC9B-7043-F3E150F0439D}"/>
              </a:ext>
            </a:extLst>
          </p:cNvPr>
          <p:cNvSpPr/>
          <p:nvPr/>
        </p:nvSpPr>
        <p:spPr>
          <a:xfrm>
            <a:off x="154326" y="461195"/>
            <a:ext cx="4187365" cy="139121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>
              <a:lnSpc>
                <a:spcPts val="5000"/>
              </a:lnSpc>
            </a:pPr>
            <a:r>
              <a:rPr lang="ja-JP" altLang="en-US" sz="4800" b="1" cap="none" spc="300" dirty="0">
                <a:ln w="22225">
                  <a:solidFill>
                    <a:srgbClr val="FF0066"/>
                  </a:solidFill>
                  <a:prstDash val="solid"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生楽館</a:t>
            </a:r>
            <a:endParaRPr lang="en-US" altLang="ja-JP" sz="4800" b="1" cap="none" spc="300" dirty="0">
              <a:ln w="22225">
                <a:solidFill>
                  <a:srgbClr val="FF0066"/>
                </a:solidFill>
                <a:prstDash val="solid"/>
              </a:ln>
              <a:solidFill>
                <a:schemeClr val="tx1">
                  <a:lumMod val="95000"/>
                  <a:lumOff val="5000"/>
                </a:schemeClr>
              </a:solidFill>
              <a:effectLst/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algn="ctr">
              <a:lnSpc>
                <a:spcPts val="5000"/>
              </a:lnSpc>
            </a:pPr>
            <a:r>
              <a:rPr lang="ja-JP" altLang="en-US" sz="4800" b="1" cap="none" spc="0" dirty="0">
                <a:ln w="22225">
                  <a:solidFill>
                    <a:srgbClr val="FF0066"/>
                  </a:solidFill>
                  <a:prstDash val="solid"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    ちいきだより</a:t>
            </a:r>
          </a:p>
        </p:txBody>
      </p:sp>
      <p:sp>
        <p:nvSpPr>
          <p:cNvPr id="2246" name="WordArt 385"/>
          <p:cNvSpPr>
            <a:spLocks noChangeArrowheads="1" noChangeShapeType="1" noTextEdit="1"/>
          </p:cNvSpPr>
          <p:nvPr/>
        </p:nvSpPr>
        <p:spPr bwMode="auto">
          <a:xfrm>
            <a:off x="1307220" y="220289"/>
            <a:ext cx="1914677" cy="143287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lIns="101105" tIns="50553" rIns="101105" bIns="50553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>
              <a:buNone/>
            </a:pPr>
            <a:r>
              <a:rPr lang="ja-JP" altLang="en-US" sz="40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丸ｺﾞｼｯｸM-PRO"/>
                <a:ea typeface="HG丸ｺﾞｼｯｸM-PRO"/>
              </a:rPr>
              <a:t>のぞみが</a:t>
            </a:r>
            <a:r>
              <a:rPr lang="ja-JP" altLang="en-US" sz="4000" kern="10" dirty="0" err="1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丸ｺﾞｼｯｸM-PRO"/>
                <a:ea typeface="HG丸ｺﾞｼｯｸM-PRO"/>
              </a:rPr>
              <a:t>おか</a:t>
            </a:r>
            <a:r>
              <a:rPr lang="ja-JP" altLang="en-US" sz="40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丸ｺﾞｼｯｸM-PRO"/>
                <a:ea typeface="HG丸ｺﾞｼｯｸM-PRO"/>
              </a:rPr>
              <a:t> しょうが</a:t>
            </a:r>
            <a:r>
              <a:rPr lang="ja-JP" altLang="en-US" sz="4000" kern="10" dirty="0" err="1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丸ｺﾞｼｯｸM-PRO"/>
                <a:ea typeface="HG丸ｺﾞｼｯｸM-PRO"/>
              </a:rPr>
              <a:t>っ</a:t>
            </a:r>
            <a:r>
              <a:rPr lang="ja-JP" altLang="en-US" sz="40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丸ｺﾞｼｯｸM-PRO"/>
                <a:ea typeface="HG丸ｺﾞｼｯｸM-PRO"/>
              </a:rPr>
              <a:t>かん</a:t>
            </a:r>
          </a:p>
        </p:txBody>
      </p:sp>
      <p:sp>
        <p:nvSpPr>
          <p:cNvPr id="2262" name="テキスト ボックス 2261">
            <a:extLst>
              <a:ext uri="{FF2B5EF4-FFF2-40B4-BE49-F238E27FC236}">
                <a16:creationId xmlns:a16="http://schemas.microsoft.com/office/drawing/2014/main" id="{535BCECD-FBC1-6D7C-C80D-83510CE5FC44}"/>
              </a:ext>
            </a:extLst>
          </p:cNvPr>
          <p:cNvSpPr txBox="1"/>
          <p:nvPr/>
        </p:nvSpPr>
        <p:spPr>
          <a:xfrm>
            <a:off x="12813526" y="10016722"/>
            <a:ext cx="1701510" cy="276999"/>
          </a:xfrm>
          <a:prstGeom prst="rect">
            <a:avLst/>
          </a:prstGeom>
          <a:noFill/>
          <a:ln w="12700">
            <a:noFill/>
          </a:ln>
        </p:spPr>
        <p:txBody>
          <a:bodyPr wrap="square" rtlCol="0">
            <a:spAutoFit/>
          </a:bodyPr>
          <a:lstStyle/>
          <a:p>
            <a:pPr algn="r"/>
            <a:r>
              <a:rPr kumimoji="1" lang="ja-JP" altLang="en-US" sz="1200" u="sng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裏面もご覧ください</a:t>
            </a:r>
          </a:p>
        </p:txBody>
      </p:sp>
      <p:sp>
        <p:nvSpPr>
          <p:cNvPr id="2280" name="テキスト ボックス 2279">
            <a:extLst>
              <a:ext uri="{FF2B5EF4-FFF2-40B4-BE49-F238E27FC236}">
                <a16:creationId xmlns:a16="http://schemas.microsoft.com/office/drawing/2014/main" id="{3B1CEF8F-2831-6963-5325-C85C7977AB2F}"/>
              </a:ext>
            </a:extLst>
          </p:cNvPr>
          <p:cNvSpPr txBox="1"/>
          <p:nvPr/>
        </p:nvSpPr>
        <p:spPr>
          <a:xfrm>
            <a:off x="297859" y="3585001"/>
            <a:ext cx="3203945" cy="1437874"/>
          </a:xfrm>
          <a:prstGeom prst="rect">
            <a:avLst/>
          </a:prstGeom>
          <a:noFill/>
        </p:spPr>
        <p:txBody>
          <a:bodyPr wrap="square" rtlCol="0" anchor="ctr" anchorCtr="0">
            <a:noAutofit/>
          </a:bodyPr>
          <a:lstStyle/>
          <a:p>
            <a:pPr>
              <a:lnSpc>
                <a:spcPts val="1600"/>
              </a:lnSpc>
            </a:pPr>
            <a:r>
              <a:rPr kumimoji="1" lang="ja-JP" altLang="en-US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r>
              <a:rPr kumimoji="1" lang="en-US" altLang="ja-JP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【</a:t>
            </a:r>
            <a:r>
              <a:rPr kumimoji="1" lang="ja-JP" altLang="en-US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日時</a:t>
            </a:r>
            <a:r>
              <a:rPr kumimoji="1" lang="en-US" altLang="ja-JP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】</a:t>
            </a:r>
            <a:r>
              <a:rPr lang="en-US" altLang="ja-JP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4</a:t>
            </a:r>
            <a:r>
              <a:rPr kumimoji="1" lang="ja-JP" altLang="en-US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月</a:t>
            </a:r>
            <a:r>
              <a:rPr lang="en-US" altLang="ja-JP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17</a:t>
            </a:r>
            <a:r>
              <a:rPr kumimoji="1" lang="ja-JP" altLang="en-US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日</a:t>
            </a:r>
            <a:r>
              <a:rPr kumimoji="1" lang="en-US" altLang="ja-JP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(</a:t>
            </a:r>
            <a:r>
              <a:rPr kumimoji="1" lang="ja-JP" altLang="en-US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木</a:t>
            </a:r>
            <a:r>
              <a:rPr kumimoji="1" lang="en-US" altLang="ja-JP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)</a:t>
            </a:r>
            <a:r>
              <a:rPr lang="ja-JP" altLang="en-US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</a:t>
            </a:r>
            <a:r>
              <a:rPr lang="en-US" altLang="ja-JP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10:00</a:t>
            </a:r>
            <a:r>
              <a:rPr kumimoji="1" lang="ja-JP" altLang="en-US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～</a:t>
            </a:r>
            <a:r>
              <a:rPr kumimoji="1" lang="en-US" altLang="ja-JP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11</a:t>
            </a:r>
            <a:r>
              <a:rPr lang="en-US" altLang="ja-JP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:30</a:t>
            </a:r>
            <a:endParaRPr kumimoji="1" lang="en-US" altLang="ja-JP" sz="11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lnSpc>
                <a:spcPts val="1600"/>
              </a:lnSpc>
            </a:pPr>
            <a:r>
              <a:rPr lang="ja-JP" altLang="en-US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r>
              <a:rPr lang="en-US" altLang="ja-JP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【</a:t>
            </a:r>
            <a:r>
              <a:rPr lang="ja-JP" altLang="en-US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場所</a:t>
            </a:r>
            <a:r>
              <a:rPr lang="en-US" altLang="ja-JP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】</a:t>
            </a:r>
            <a:r>
              <a:rPr lang="ja-JP" altLang="en-US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のぞみが丘小学校 南校舎 会議室４</a:t>
            </a:r>
            <a:endParaRPr kumimoji="1" lang="en-US" altLang="ja-JP" sz="11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lnSpc>
                <a:spcPts val="1600"/>
              </a:lnSpc>
            </a:pPr>
            <a:r>
              <a:rPr lang="ja-JP" altLang="en-US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　</a:t>
            </a:r>
            <a:r>
              <a:rPr lang="en-US" altLang="ja-JP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【</a:t>
            </a:r>
            <a:r>
              <a:rPr lang="ja-JP" altLang="en-US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募集</a:t>
            </a:r>
            <a:r>
              <a:rPr lang="en-US" altLang="ja-JP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】20</a:t>
            </a:r>
            <a:r>
              <a:rPr lang="ja-JP" altLang="en-US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人</a:t>
            </a:r>
            <a:endParaRPr lang="en-US" altLang="ja-JP" sz="11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lnSpc>
                <a:spcPts val="1600"/>
              </a:lnSpc>
            </a:pPr>
            <a:r>
              <a:rPr lang="ja-JP" altLang="en-US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　</a:t>
            </a:r>
            <a:r>
              <a:rPr lang="en-US" altLang="ja-JP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【</a:t>
            </a:r>
            <a:r>
              <a:rPr lang="ja-JP" altLang="en-US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受講料</a:t>
            </a:r>
            <a:r>
              <a:rPr lang="en-US" altLang="ja-JP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】100</a:t>
            </a:r>
            <a:r>
              <a:rPr lang="ja-JP" altLang="en-US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円</a:t>
            </a:r>
            <a:endParaRPr lang="en-US" altLang="ja-JP" sz="11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lnSpc>
                <a:spcPts val="1600"/>
              </a:lnSpc>
            </a:pPr>
            <a:r>
              <a:rPr lang="ja-JP" altLang="en-US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　</a:t>
            </a:r>
            <a:r>
              <a:rPr lang="en-US" altLang="ja-JP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【</a:t>
            </a:r>
            <a:r>
              <a:rPr lang="ja-JP" altLang="en-US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持ち物</a:t>
            </a:r>
            <a:r>
              <a:rPr lang="en-US" altLang="ja-JP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】</a:t>
            </a:r>
            <a:r>
              <a:rPr lang="ja-JP" altLang="en-US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スマホ又はデジカメ</a:t>
            </a:r>
            <a:endParaRPr lang="en-US" altLang="ja-JP" sz="11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2281" name="テキスト ボックス 2280">
            <a:extLst>
              <a:ext uri="{FF2B5EF4-FFF2-40B4-BE49-F238E27FC236}">
                <a16:creationId xmlns:a16="http://schemas.microsoft.com/office/drawing/2014/main" id="{EA67CEB2-C788-7F16-F600-D278E17D8EC2}"/>
              </a:ext>
            </a:extLst>
          </p:cNvPr>
          <p:cNvSpPr txBox="1"/>
          <p:nvPr/>
        </p:nvSpPr>
        <p:spPr>
          <a:xfrm>
            <a:off x="15096091" y="-3788656"/>
            <a:ext cx="2377034" cy="310706"/>
          </a:xfrm>
          <a:prstGeom prst="rect">
            <a:avLst/>
          </a:prstGeom>
          <a:noFill/>
        </p:spPr>
        <p:txBody>
          <a:bodyPr wrap="square" rtlCol="0" anchor="ctr" anchorCtr="0">
            <a:noAutofit/>
          </a:bodyPr>
          <a:lstStyle/>
          <a:p>
            <a:pPr>
              <a:lnSpc>
                <a:spcPts val="1800"/>
              </a:lnSpc>
            </a:pPr>
            <a:r>
              <a:rPr lang="ja-JP" altLang="en-US" sz="1200" i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海の中道を巡りながら、風景やお花や風景などの撮影テクニックを学びます。スマホも可！</a:t>
            </a:r>
            <a:endParaRPr lang="en-US" altLang="ja-JP" sz="1200" i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2282" name="テキスト ボックス 2281">
            <a:extLst>
              <a:ext uri="{FF2B5EF4-FFF2-40B4-BE49-F238E27FC236}">
                <a16:creationId xmlns:a16="http://schemas.microsoft.com/office/drawing/2014/main" id="{B8DF8D53-4E08-B0D5-93FB-984E2E6FC532}"/>
              </a:ext>
            </a:extLst>
          </p:cNvPr>
          <p:cNvSpPr txBox="1"/>
          <p:nvPr/>
        </p:nvSpPr>
        <p:spPr>
          <a:xfrm>
            <a:off x="391729" y="5654794"/>
            <a:ext cx="6498380" cy="1018532"/>
          </a:xfrm>
          <a:prstGeom prst="rect">
            <a:avLst/>
          </a:prstGeom>
          <a:noFill/>
        </p:spPr>
        <p:txBody>
          <a:bodyPr wrap="square" rtlCol="0" anchor="ctr" anchorCtr="0">
            <a:noAutofit/>
          </a:bodyPr>
          <a:lstStyle/>
          <a:p>
            <a:pPr>
              <a:lnSpc>
                <a:spcPts val="1600"/>
              </a:lnSpc>
            </a:pPr>
            <a:r>
              <a:rPr kumimoji="1" lang="en-US" altLang="ja-JP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【</a:t>
            </a:r>
            <a:r>
              <a:rPr kumimoji="1" lang="ja-JP" altLang="en-US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日時</a:t>
            </a:r>
            <a:r>
              <a:rPr kumimoji="1" lang="en-US" altLang="ja-JP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】</a:t>
            </a:r>
            <a:r>
              <a:rPr kumimoji="1" lang="ja-JP" altLang="en-US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５月～２月の第３火曜日（全</a:t>
            </a:r>
            <a:r>
              <a:rPr kumimoji="1" lang="en-US" altLang="ja-JP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10</a:t>
            </a:r>
            <a:r>
              <a:rPr kumimoji="1" lang="ja-JP" altLang="en-US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回） </a:t>
            </a:r>
            <a:r>
              <a:rPr kumimoji="1" lang="en-US" altLang="ja-JP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10:00</a:t>
            </a:r>
            <a:r>
              <a:rPr kumimoji="1" lang="ja-JP" altLang="en-US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～</a:t>
            </a:r>
            <a:r>
              <a:rPr kumimoji="1" lang="en-US" altLang="ja-JP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12:00</a:t>
            </a:r>
          </a:p>
          <a:p>
            <a:pPr>
              <a:lnSpc>
                <a:spcPts val="1600"/>
              </a:lnSpc>
            </a:pPr>
            <a:r>
              <a:rPr lang="ja-JP" altLang="en-US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　   　　第１回　５月</a:t>
            </a:r>
            <a:r>
              <a:rPr lang="en-US" altLang="ja-JP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2</a:t>
            </a:r>
            <a:r>
              <a:rPr lang="ja-JP" altLang="en-US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０日</a:t>
            </a:r>
            <a:r>
              <a:rPr lang="en-US" altLang="ja-JP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(</a:t>
            </a:r>
            <a:r>
              <a:rPr lang="ja-JP" altLang="en-US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火</a:t>
            </a:r>
            <a:r>
              <a:rPr lang="en-US" altLang="ja-JP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) </a:t>
            </a:r>
            <a:r>
              <a:rPr lang="ja-JP" altLang="en-US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開講式＆講話「七夕の里おごおりの歴史を知る」</a:t>
            </a:r>
            <a:endParaRPr lang="en-US" altLang="ja-JP" sz="11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lnSpc>
                <a:spcPts val="1600"/>
              </a:lnSpc>
            </a:pPr>
            <a:r>
              <a:rPr kumimoji="1" lang="en-US" altLang="ja-JP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【</a:t>
            </a:r>
            <a:r>
              <a:rPr lang="ja-JP" altLang="en-US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場所</a:t>
            </a:r>
            <a:r>
              <a:rPr kumimoji="1" lang="en-US" altLang="ja-JP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】</a:t>
            </a:r>
            <a:r>
              <a:rPr lang="ja-JP" altLang="en-US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のぞみが丘小学校 南校舎 会議室４　　</a:t>
            </a:r>
            <a:r>
              <a:rPr lang="en-US" altLang="ja-JP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【</a:t>
            </a:r>
            <a:r>
              <a:rPr lang="ja-JP" altLang="en-US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募集</a:t>
            </a:r>
            <a:r>
              <a:rPr lang="en-US" altLang="ja-JP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】20</a:t>
            </a:r>
            <a:r>
              <a:rPr lang="ja-JP" altLang="en-US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人</a:t>
            </a:r>
            <a:endParaRPr lang="en-US" altLang="ja-JP" sz="11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lnSpc>
                <a:spcPts val="1600"/>
              </a:lnSpc>
            </a:pPr>
            <a:r>
              <a:rPr lang="en-US" altLang="ja-JP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【</a:t>
            </a:r>
            <a:r>
              <a:rPr lang="ja-JP" altLang="en-US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受講料</a:t>
            </a:r>
            <a:r>
              <a:rPr lang="en-US" altLang="ja-JP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】1,000</a:t>
            </a:r>
            <a:r>
              <a:rPr lang="ja-JP" altLang="en-US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円</a:t>
            </a:r>
            <a:r>
              <a:rPr lang="en-US" altLang="ja-JP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/</a:t>
            </a:r>
            <a:r>
              <a:rPr lang="ja-JP" altLang="en-US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年（初回に集めます）　　ほかに教材費、交通費、入館料、飲食代等実費</a:t>
            </a:r>
            <a:endParaRPr lang="en-US" altLang="ja-JP" sz="11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2283" name="テキスト ボックス 2282">
            <a:extLst>
              <a:ext uri="{FF2B5EF4-FFF2-40B4-BE49-F238E27FC236}">
                <a16:creationId xmlns:a16="http://schemas.microsoft.com/office/drawing/2014/main" id="{4B54AA9D-679A-80EB-7364-99F43549D550}"/>
              </a:ext>
            </a:extLst>
          </p:cNvPr>
          <p:cNvSpPr txBox="1"/>
          <p:nvPr/>
        </p:nvSpPr>
        <p:spPr>
          <a:xfrm>
            <a:off x="285418" y="5289826"/>
            <a:ext cx="6370261" cy="483395"/>
          </a:xfrm>
          <a:prstGeom prst="rect">
            <a:avLst/>
          </a:prstGeom>
          <a:noFill/>
        </p:spPr>
        <p:txBody>
          <a:bodyPr wrap="square" rtlCol="0" anchor="ctr" anchorCtr="0">
            <a:noAutofit/>
          </a:bodyPr>
          <a:lstStyle/>
          <a:p>
            <a:pPr>
              <a:lnSpc>
                <a:spcPts val="1600"/>
              </a:lnSpc>
            </a:pPr>
            <a:r>
              <a:rPr kumimoji="1" lang="ja-JP" altLang="en-US" sz="1200" i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</a:t>
            </a:r>
            <a:r>
              <a:rPr kumimoji="1" lang="en-US" altLang="ja-JP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2</a:t>
            </a:r>
            <a:r>
              <a:rPr kumimoji="1" lang="ja-JP" altLang="en-US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年目開講！小郡市の施策や歴史、教養講座など、</a:t>
            </a:r>
            <a:r>
              <a:rPr lang="ja-JP" altLang="en-US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さまざま</a:t>
            </a:r>
            <a:r>
              <a:rPr kumimoji="1" lang="ja-JP" altLang="en-US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な分野</a:t>
            </a:r>
            <a:r>
              <a:rPr lang="ja-JP" altLang="en-US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を</a:t>
            </a:r>
            <a:r>
              <a:rPr kumimoji="1" lang="ja-JP" altLang="en-US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学習します。</a:t>
            </a:r>
            <a:endParaRPr kumimoji="1" lang="en-US" altLang="ja-JP" sz="11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lnSpc>
                <a:spcPts val="1600"/>
              </a:lnSpc>
            </a:pPr>
            <a:r>
              <a:rPr lang="ja-JP" altLang="en-US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大刀洗平和記念館での平和学習のほか、</a:t>
            </a:r>
            <a:r>
              <a:rPr kumimoji="1" lang="ja-JP" altLang="en-US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視察研修、お楽しみ企画もあります。　</a:t>
            </a:r>
            <a:endParaRPr lang="en-US" altLang="ja-JP" sz="11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2288" name="角丸四角形 2251">
            <a:extLst>
              <a:ext uri="{FF2B5EF4-FFF2-40B4-BE49-F238E27FC236}">
                <a16:creationId xmlns:a16="http://schemas.microsoft.com/office/drawing/2014/main" id="{99335441-BB2F-675E-D9CB-1E8C5EBB997A}"/>
              </a:ext>
            </a:extLst>
          </p:cNvPr>
          <p:cNvSpPr/>
          <p:nvPr/>
        </p:nvSpPr>
        <p:spPr>
          <a:xfrm>
            <a:off x="11171592" y="7981932"/>
            <a:ext cx="3255773" cy="451187"/>
          </a:xfrm>
          <a:prstGeom prst="roundRect">
            <a:avLst/>
          </a:prstGeom>
          <a:noFill/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1105" tIns="50553" rIns="101105" bIns="50553" rtlCol="0" anchor="b" anchorCtr="0"/>
          <a:lstStyle/>
          <a:p>
            <a:r>
              <a:rPr lang="ja-JP" altLang="en-US" sz="1800" b="1" dirty="0">
                <a:solidFill>
                  <a:srgbClr val="6699FF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地域</a:t>
            </a:r>
            <a:r>
              <a:rPr lang="en-US" altLang="ja-JP" sz="1800" b="1" dirty="0">
                <a:solidFill>
                  <a:srgbClr val="6699FF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/</a:t>
            </a:r>
            <a:r>
              <a:rPr lang="ja-JP" altLang="en-US" sz="1800" b="1" dirty="0">
                <a:solidFill>
                  <a:srgbClr val="6699FF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まち協からのお知らせ</a:t>
            </a:r>
          </a:p>
        </p:txBody>
      </p:sp>
      <p:sp>
        <p:nvSpPr>
          <p:cNvPr id="2285" name="角丸四角形 2251">
            <a:extLst>
              <a:ext uri="{FF2B5EF4-FFF2-40B4-BE49-F238E27FC236}">
                <a16:creationId xmlns:a16="http://schemas.microsoft.com/office/drawing/2014/main" id="{224587F7-A368-87FA-0C32-2AD806156E42}"/>
              </a:ext>
            </a:extLst>
          </p:cNvPr>
          <p:cNvSpPr/>
          <p:nvPr/>
        </p:nvSpPr>
        <p:spPr>
          <a:xfrm>
            <a:off x="7428144" y="5590869"/>
            <a:ext cx="3534568" cy="401019"/>
          </a:xfrm>
          <a:prstGeom prst="roundRect">
            <a:avLst/>
          </a:prstGeom>
          <a:noFill/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1105" tIns="50553" rIns="101105" bIns="50553" rtlCol="0" anchor="b" anchorCtr="0"/>
          <a:lstStyle/>
          <a:p>
            <a:r>
              <a:rPr lang="ja-JP" altLang="en-US" sz="1800" b="1" dirty="0">
                <a:solidFill>
                  <a:srgbClr val="33CC33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endParaRPr lang="en-US" altLang="ja-JP" sz="1800" b="1" dirty="0">
              <a:solidFill>
                <a:srgbClr val="33CC33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2000" dirty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🌸</a:t>
            </a:r>
            <a:r>
              <a:rPr lang="ja-JP" altLang="en-US" sz="2000" b="1" dirty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生楽館からのお知らせ🌸</a:t>
            </a:r>
          </a:p>
        </p:txBody>
      </p:sp>
      <p:pic>
        <p:nvPicPr>
          <p:cNvPr id="25" name="Picture 10">
            <a:extLst>
              <a:ext uri="{FF2B5EF4-FFF2-40B4-BE49-F238E27FC236}">
                <a16:creationId xmlns:a16="http://schemas.microsoft.com/office/drawing/2014/main" id="{57840D01-D81D-0DF8-F175-8372228A289E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3029" t="99999" r="2465" b="-15812"/>
          <a:stretch/>
        </p:blipFill>
        <p:spPr bwMode="auto">
          <a:xfrm rot="16200000">
            <a:off x="-2297506" y="7783987"/>
            <a:ext cx="2424921" cy="457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9E9FDDC7-DEB3-B2CD-C73A-9EB769502CDA}"/>
              </a:ext>
            </a:extLst>
          </p:cNvPr>
          <p:cNvSpPr txBox="1"/>
          <p:nvPr/>
        </p:nvSpPr>
        <p:spPr>
          <a:xfrm>
            <a:off x="11076679" y="8769411"/>
            <a:ext cx="3614046" cy="1169551"/>
          </a:xfrm>
          <a:prstGeom prst="rect">
            <a:avLst/>
          </a:prstGeom>
          <a:noFill/>
          <a:ln>
            <a:noFill/>
            <a:prstDash val="sysDot"/>
          </a:ln>
        </p:spPr>
        <p:txBody>
          <a:bodyPr wrap="square" rtlCol="0">
            <a:spAutoFit/>
          </a:bodyPr>
          <a:lstStyle/>
          <a:p>
            <a:pPr>
              <a:lnSpc>
                <a:spcPts val="1200"/>
              </a:lnSpc>
            </a:pPr>
            <a:r>
              <a:rPr lang="en-US" altLang="ja-JP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4</a:t>
            </a:r>
            <a:r>
              <a:rPr lang="ja-JP" altLang="en-US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／６</a:t>
            </a:r>
            <a:r>
              <a:rPr lang="en-US" altLang="ja-JP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(</a:t>
            </a:r>
            <a:r>
              <a:rPr lang="ja-JP" altLang="en-US" sz="1100" dirty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日</a:t>
            </a:r>
            <a:r>
              <a:rPr lang="en-US" altLang="ja-JP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) </a:t>
            </a:r>
            <a:r>
              <a:rPr lang="ja-JP" altLang="en-US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目配山登山（まち協スポーツ部会主催）</a:t>
            </a:r>
            <a:endParaRPr lang="en-US" altLang="ja-JP" sz="11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lnSpc>
                <a:spcPts val="1200"/>
              </a:lnSpc>
            </a:pPr>
            <a:r>
              <a:rPr lang="en-US" altLang="ja-JP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4</a:t>
            </a:r>
            <a:r>
              <a:rPr lang="ja-JP" altLang="en-US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／</a:t>
            </a:r>
            <a:r>
              <a:rPr lang="en-US" altLang="ja-JP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20(</a:t>
            </a:r>
            <a:r>
              <a:rPr lang="ja-JP" altLang="en-US" sz="1100" dirty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日</a:t>
            </a:r>
            <a:r>
              <a:rPr lang="en-US" altLang="ja-JP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) </a:t>
            </a:r>
            <a:r>
              <a:rPr lang="ja-JP" altLang="en-US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桜コンサート</a:t>
            </a:r>
            <a:endParaRPr lang="en-US" altLang="ja-JP" sz="11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lnSpc>
                <a:spcPts val="1200"/>
              </a:lnSpc>
            </a:pPr>
            <a:r>
              <a:rPr lang="ja-JP" altLang="en-US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（桜コンサート実行委員会・九州歴史資料館共催）</a:t>
            </a:r>
            <a:endParaRPr lang="en-US" altLang="ja-JP" sz="11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lnSpc>
                <a:spcPts val="1200"/>
              </a:lnSpc>
            </a:pPr>
            <a:r>
              <a:rPr lang="en-US" altLang="ja-JP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5</a:t>
            </a:r>
            <a:r>
              <a:rPr lang="ja-JP" altLang="en-US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／１０</a:t>
            </a:r>
            <a:r>
              <a:rPr lang="en-US" altLang="ja-JP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(</a:t>
            </a:r>
            <a:r>
              <a:rPr lang="ja-JP" altLang="en-US" sz="1100" dirty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土</a:t>
            </a:r>
            <a:r>
              <a:rPr lang="en-US" altLang="ja-JP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) </a:t>
            </a:r>
            <a:r>
              <a:rPr lang="ja-JP" altLang="en-US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のぞみまち協総会</a:t>
            </a:r>
            <a:endParaRPr lang="en-US" altLang="ja-JP" sz="11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lnSpc>
                <a:spcPts val="1200"/>
              </a:lnSpc>
            </a:pPr>
            <a:r>
              <a:rPr lang="ja-JP" altLang="en-US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　　　（</a:t>
            </a:r>
            <a:r>
              <a:rPr lang="en-US" altLang="ja-JP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※</a:t>
            </a:r>
            <a:r>
              <a:rPr lang="ja-JP" altLang="en-US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総会後にごみ減量講習会を実施）　　</a:t>
            </a:r>
            <a:r>
              <a:rPr lang="en-US" altLang="ja-JP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※</a:t>
            </a:r>
            <a:r>
              <a:rPr lang="ja-JP" altLang="en-US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まち協イベントへの申込み先</a:t>
            </a:r>
            <a:br>
              <a:rPr lang="en-US" altLang="ja-JP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</a:br>
            <a:r>
              <a:rPr lang="ja-JP" altLang="en-US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　　　　のぞみまち協事務局（☎</a:t>
            </a:r>
            <a:r>
              <a:rPr lang="en-US" altLang="ja-JP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75</a:t>
            </a:r>
            <a:r>
              <a:rPr lang="ja-JP" altLang="en-US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ｰ</a:t>
            </a:r>
            <a:r>
              <a:rPr lang="en-US" altLang="ja-JP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6607</a:t>
            </a:r>
            <a:r>
              <a:rPr lang="ja-JP" altLang="en-US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）</a:t>
            </a:r>
            <a:endParaRPr lang="en-US" altLang="ja-JP" sz="11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A598C679-A123-C58E-C7AE-2B31E0D6C217}"/>
              </a:ext>
            </a:extLst>
          </p:cNvPr>
          <p:cNvSpPr txBox="1"/>
          <p:nvPr/>
        </p:nvSpPr>
        <p:spPr>
          <a:xfrm>
            <a:off x="385950" y="7388559"/>
            <a:ext cx="6527364" cy="1043825"/>
          </a:xfrm>
          <a:prstGeom prst="rect">
            <a:avLst/>
          </a:prstGeom>
          <a:noFill/>
        </p:spPr>
        <p:txBody>
          <a:bodyPr wrap="square" rtlCol="0" anchor="ctr" anchorCtr="0">
            <a:noAutofit/>
          </a:bodyPr>
          <a:lstStyle/>
          <a:p>
            <a:pPr>
              <a:lnSpc>
                <a:spcPts val="1800"/>
              </a:lnSpc>
            </a:pPr>
            <a:r>
              <a:rPr kumimoji="1" lang="en-US" altLang="ja-JP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【</a:t>
            </a:r>
            <a:r>
              <a:rPr kumimoji="1" lang="ja-JP" altLang="en-US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日時</a:t>
            </a:r>
            <a:r>
              <a:rPr kumimoji="1" lang="en-US" altLang="ja-JP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】</a:t>
            </a:r>
            <a:r>
              <a:rPr lang="en-US" altLang="ja-JP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5</a:t>
            </a:r>
            <a:r>
              <a:rPr lang="ja-JP" altLang="en-US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月</a:t>
            </a:r>
            <a:r>
              <a:rPr lang="en-US" altLang="ja-JP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28</a:t>
            </a:r>
            <a:r>
              <a:rPr lang="ja-JP" altLang="en-US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日</a:t>
            </a:r>
            <a:r>
              <a:rPr kumimoji="1" lang="ja-JP" altLang="en-US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～</a:t>
            </a:r>
            <a:r>
              <a:rPr kumimoji="1" lang="en-US" altLang="ja-JP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3</a:t>
            </a:r>
            <a:r>
              <a:rPr kumimoji="1" lang="ja-JP" altLang="en-US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月</a:t>
            </a:r>
            <a:r>
              <a:rPr kumimoji="1" lang="en-US" altLang="ja-JP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11</a:t>
            </a:r>
            <a:r>
              <a:rPr kumimoji="1" lang="ja-JP" altLang="en-US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日の第</a:t>
            </a:r>
            <a:r>
              <a:rPr kumimoji="1" lang="en-US" altLang="ja-JP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2､</a:t>
            </a:r>
            <a:r>
              <a:rPr lang="en-US" altLang="ja-JP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4</a:t>
            </a:r>
            <a:r>
              <a:rPr kumimoji="1" lang="ja-JP" altLang="en-US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水曜日</a:t>
            </a:r>
            <a:r>
              <a:rPr kumimoji="1" lang="ja-JP" altLang="en-US" sz="9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（休館日のぞく）（全</a:t>
            </a:r>
            <a:r>
              <a:rPr kumimoji="1" lang="en-US" altLang="ja-JP" sz="9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</a:t>
            </a:r>
            <a:r>
              <a:rPr lang="en-US" altLang="ja-JP" sz="9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8</a:t>
            </a:r>
            <a:r>
              <a:rPr kumimoji="1" lang="ja-JP" altLang="en-US" sz="9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回）</a:t>
            </a:r>
            <a:r>
              <a:rPr lang="en-US" altLang="ja-JP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10</a:t>
            </a:r>
            <a:r>
              <a:rPr kumimoji="1" lang="en-US" altLang="ja-JP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:</a:t>
            </a:r>
            <a:r>
              <a:rPr lang="en-US" altLang="ja-JP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00</a:t>
            </a:r>
            <a:r>
              <a:rPr kumimoji="1" lang="ja-JP" altLang="en-US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～</a:t>
            </a:r>
            <a:r>
              <a:rPr lang="en-US" altLang="ja-JP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11</a:t>
            </a:r>
            <a:r>
              <a:rPr kumimoji="1" lang="en-US" altLang="ja-JP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:</a:t>
            </a:r>
            <a:r>
              <a:rPr lang="en-US" altLang="ja-JP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30</a:t>
            </a:r>
          </a:p>
          <a:p>
            <a:pPr>
              <a:lnSpc>
                <a:spcPts val="1800"/>
              </a:lnSpc>
            </a:pPr>
            <a:r>
              <a:rPr lang="ja-JP" altLang="en-US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      　第１回　</a:t>
            </a:r>
            <a:r>
              <a:rPr lang="en-US" altLang="ja-JP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5</a:t>
            </a:r>
            <a:r>
              <a:rPr lang="ja-JP" altLang="en-US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月</a:t>
            </a:r>
            <a:r>
              <a:rPr lang="en-US" altLang="ja-JP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2</a:t>
            </a:r>
            <a:r>
              <a:rPr lang="ja-JP" altLang="en-US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８日</a:t>
            </a:r>
            <a:r>
              <a:rPr lang="en-US" altLang="ja-JP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(</a:t>
            </a:r>
            <a:r>
              <a:rPr lang="ja-JP" altLang="en-US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水</a:t>
            </a:r>
            <a:r>
              <a:rPr lang="en-US" altLang="ja-JP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)</a:t>
            </a:r>
            <a:r>
              <a:rPr lang="ja-JP" altLang="en-US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開講式＆体力測定、フレイル予防のお話</a:t>
            </a:r>
            <a:endParaRPr kumimoji="1" lang="en-US" altLang="ja-JP" sz="11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lnSpc>
                <a:spcPts val="1800"/>
              </a:lnSpc>
            </a:pPr>
            <a:r>
              <a:rPr kumimoji="1" lang="en-US" altLang="ja-JP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【</a:t>
            </a:r>
            <a:r>
              <a:rPr kumimoji="1" lang="ja-JP" altLang="en-US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場所</a:t>
            </a:r>
            <a:r>
              <a:rPr kumimoji="1" lang="en-US" altLang="ja-JP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】</a:t>
            </a:r>
            <a:r>
              <a:rPr kumimoji="1" lang="ja-JP" altLang="en-US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のぞみが</a:t>
            </a:r>
            <a:r>
              <a:rPr lang="ja-JP" altLang="en-US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丘</a:t>
            </a:r>
            <a:r>
              <a:rPr kumimoji="1" lang="ja-JP" altLang="en-US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小学校 南校舎 会議室４　</a:t>
            </a:r>
            <a:r>
              <a:rPr lang="en-US" altLang="ja-JP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【</a:t>
            </a:r>
            <a:r>
              <a:rPr lang="ja-JP" altLang="en-US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募集</a:t>
            </a:r>
            <a:r>
              <a:rPr lang="en-US" altLang="ja-JP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】2</a:t>
            </a:r>
            <a:r>
              <a:rPr lang="ja-JP" altLang="en-US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５</a:t>
            </a:r>
            <a:r>
              <a:rPr lang="en-US" altLang="ja-JP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</a:t>
            </a:r>
            <a:r>
              <a:rPr lang="ja-JP" altLang="en-US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人（</a:t>
            </a:r>
            <a:r>
              <a:rPr lang="en-US" altLang="ja-JP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6</a:t>
            </a:r>
            <a:r>
              <a:rPr lang="ja-JP" altLang="en-US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５歳以上の市内在住者）　</a:t>
            </a:r>
            <a:endParaRPr lang="en-US" altLang="ja-JP" sz="11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lnSpc>
                <a:spcPts val="1800"/>
              </a:lnSpc>
            </a:pPr>
            <a:r>
              <a:rPr lang="en-US" altLang="ja-JP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【</a:t>
            </a:r>
            <a:r>
              <a:rPr lang="ja-JP" altLang="en-US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教材費</a:t>
            </a:r>
            <a:r>
              <a:rPr lang="en-US" altLang="ja-JP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】300</a:t>
            </a:r>
            <a:r>
              <a:rPr lang="ja-JP" altLang="en-US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円／年（初回に集めます）　 </a:t>
            </a:r>
            <a:r>
              <a:rPr lang="en-US" altLang="ja-JP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【</a:t>
            </a:r>
            <a:r>
              <a:rPr lang="ja-JP" altLang="en-US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持ち物</a:t>
            </a:r>
            <a:r>
              <a:rPr lang="en-US" altLang="ja-JP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】</a:t>
            </a:r>
            <a:r>
              <a:rPr lang="ja-JP" altLang="en-US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飲み物、タオル、上履き　　　　</a:t>
            </a:r>
            <a:endParaRPr lang="en-US" altLang="ja-JP" sz="11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C08C65A2-1FA1-0150-6495-023F41747996}"/>
              </a:ext>
            </a:extLst>
          </p:cNvPr>
          <p:cNvSpPr txBox="1"/>
          <p:nvPr/>
        </p:nvSpPr>
        <p:spPr>
          <a:xfrm>
            <a:off x="598160" y="6995766"/>
            <a:ext cx="6052789" cy="526592"/>
          </a:xfrm>
          <a:prstGeom prst="rect">
            <a:avLst/>
          </a:prstGeom>
          <a:noFill/>
        </p:spPr>
        <p:txBody>
          <a:bodyPr wrap="square" rtlCol="0" anchor="ctr" anchorCtr="0">
            <a:noAutofit/>
          </a:bodyPr>
          <a:lstStyle/>
          <a:p>
            <a:pPr>
              <a:lnSpc>
                <a:spcPts val="1600"/>
              </a:lnSpc>
            </a:pPr>
            <a:r>
              <a:rPr lang="ja-JP" altLang="en-US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体操や脳トレ、フレイル予防のお話など、楽しく集って元気アップしましょう！</a:t>
            </a:r>
            <a:endParaRPr lang="en-US" altLang="ja-JP" sz="11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41" name="四角形: 対角を丸める 40">
            <a:extLst>
              <a:ext uri="{FF2B5EF4-FFF2-40B4-BE49-F238E27FC236}">
                <a16:creationId xmlns:a16="http://schemas.microsoft.com/office/drawing/2014/main" id="{46AFD1EA-6D77-E1AC-B87C-5CFCDA067DFF}"/>
              </a:ext>
            </a:extLst>
          </p:cNvPr>
          <p:cNvSpPr/>
          <p:nvPr/>
        </p:nvSpPr>
        <p:spPr>
          <a:xfrm>
            <a:off x="10987599" y="8378537"/>
            <a:ext cx="2291899" cy="318935"/>
          </a:xfrm>
          <a:prstGeom prst="round2DiagRect">
            <a:avLst>
              <a:gd name="adj1" fmla="val 50000"/>
              <a:gd name="adj2" fmla="val 0"/>
            </a:avLst>
          </a:prstGeom>
          <a:solidFill>
            <a:srgbClr val="3333F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4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地域の行事・イベント</a:t>
            </a:r>
          </a:p>
        </p:txBody>
      </p:sp>
      <p:sp>
        <p:nvSpPr>
          <p:cNvPr id="54" name="スクロール: 横 53">
            <a:extLst>
              <a:ext uri="{FF2B5EF4-FFF2-40B4-BE49-F238E27FC236}">
                <a16:creationId xmlns:a16="http://schemas.microsoft.com/office/drawing/2014/main" id="{C09D5527-7129-8CA1-6DBC-698CB59D5FE2}"/>
              </a:ext>
            </a:extLst>
          </p:cNvPr>
          <p:cNvSpPr/>
          <p:nvPr/>
        </p:nvSpPr>
        <p:spPr>
          <a:xfrm>
            <a:off x="7566709" y="7970408"/>
            <a:ext cx="3079087" cy="381600"/>
          </a:xfrm>
          <a:prstGeom prst="horizontalScroll">
            <a:avLst/>
          </a:prstGeom>
          <a:solidFill>
            <a:srgbClr val="008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4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春のサ</a:t>
            </a:r>
            <a:r>
              <a:rPr lang="ja-JP" altLang="en-US" sz="14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ークル体験見学会のご案内</a:t>
            </a:r>
            <a:endParaRPr kumimoji="1" lang="ja-JP" altLang="en-US" sz="1400" b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56" name="スクロール: 横 55">
            <a:extLst>
              <a:ext uri="{FF2B5EF4-FFF2-40B4-BE49-F238E27FC236}">
                <a16:creationId xmlns:a16="http://schemas.microsoft.com/office/drawing/2014/main" id="{142134E5-0659-5176-4310-8CE6FEA50231}"/>
              </a:ext>
            </a:extLst>
          </p:cNvPr>
          <p:cNvSpPr/>
          <p:nvPr/>
        </p:nvSpPr>
        <p:spPr>
          <a:xfrm>
            <a:off x="7594050" y="5925014"/>
            <a:ext cx="2783996" cy="380272"/>
          </a:xfrm>
          <a:prstGeom prst="horizontalScroll">
            <a:avLst/>
          </a:prstGeom>
          <a:solidFill>
            <a:srgbClr val="008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4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主催講座のアイデア募集中！</a:t>
            </a: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F4882DF3-57BE-4DAA-8992-FB7E835BDBF7}"/>
              </a:ext>
            </a:extLst>
          </p:cNvPr>
          <p:cNvSpPr txBox="1"/>
          <p:nvPr/>
        </p:nvSpPr>
        <p:spPr>
          <a:xfrm>
            <a:off x="7253344" y="107926"/>
            <a:ext cx="197934" cy="10269212"/>
          </a:xfrm>
          <a:prstGeom prst="rect">
            <a:avLst/>
          </a:prstGeom>
          <a:noFill/>
          <a:ln w="6350">
            <a:solidFill>
              <a:schemeClr val="tx1"/>
            </a:solidFill>
            <a:prstDash val="sysDot"/>
          </a:ln>
        </p:spPr>
        <p:txBody>
          <a:bodyPr vert="eaVert" wrap="square" lIns="18000" rIns="18000" rtlCol="0">
            <a:spAutoFit/>
          </a:bodyPr>
          <a:lstStyle/>
          <a:p>
            <a:r>
              <a:rPr lang="ja-JP" altLang="en-US" sz="1050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itchFamily="18" charset="0"/>
              </a:rPr>
              <a:t>　　　　　　</a:t>
            </a:r>
            <a:r>
              <a:rPr lang="ja-JP" altLang="ja-JP" sz="1050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itchFamily="18" charset="0"/>
              </a:rPr>
              <a:t>　</a:t>
            </a:r>
            <a:r>
              <a:rPr lang="ja-JP" altLang="en-US" sz="1050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itchFamily="18" charset="0"/>
              </a:rPr>
              <a:t>　　</a:t>
            </a:r>
            <a:r>
              <a:rPr lang="ja-JP" altLang="ja-JP" sz="1050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itchFamily="18" charset="0"/>
              </a:rPr>
              <a:t>　　　</a:t>
            </a:r>
            <a:r>
              <a:rPr lang="ja-JP" altLang="en-US" sz="1050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itchFamily="18" charset="0"/>
              </a:rPr>
              <a:t>□ □ □　　　</a:t>
            </a:r>
            <a:r>
              <a:rPr lang="ja-JP" altLang="ja-JP" sz="1050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itchFamily="18" charset="0"/>
              </a:rPr>
              <a:t>主催講座の申込み</a:t>
            </a:r>
            <a:r>
              <a:rPr lang="ja-JP" altLang="en-US" sz="1050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itchFamily="18" charset="0"/>
              </a:rPr>
              <a:t>・</a:t>
            </a:r>
            <a:r>
              <a:rPr lang="ja-JP" altLang="ja-JP" sz="1050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itchFamily="18" charset="0"/>
              </a:rPr>
              <a:t>問合せは</a:t>
            </a:r>
            <a:r>
              <a:rPr lang="ja-JP" altLang="en-US" sz="1050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itchFamily="18" charset="0"/>
              </a:rPr>
              <a:t>、</a:t>
            </a:r>
            <a:r>
              <a:rPr lang="ja-JP" altLang="ja-JP" sz="1050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itchFamily="18" charset="0"/>
              </a:rPr>
              <a:t>生楽館</a:t>
            </a:r>
            <a:r>
              <a:rPr lang="ja-JP" altLang="en-US" sz="1050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itchFamily="18" charset="0"/>
              </a:rPr>
              <a:t>の</a:t>
            </a:r>
            <a:r>
              <a:rPr lang="ja-JP" altLang="ja-JP" sz="1050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itchFamily="18" charset="0"/>
              </a:rPr>
              <a:t>窓口、電話</a:t>
            </a:r>
            <a:r>
              <a:rPr lang="ja-JP" altLang="en-US" sz="1050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itchFamily="18" charset="0"/>
              </a:rPr>
              <a:t>又はホームページ</a:t>
            </a:r>
            <a:r>
              <a:rPr lang="ja-JP" altLang="ja-JP" sz="1050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itchFamily="18" charset="0"/>
              </a:rPr>
              <a:t>をご利用ください　</a:t>
            </a:r>
            <a:r>
              <a:rPr lang="ja-JP" altLang="en-US" sz="1050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itchFamily="18" charset="0"/>
              </a:rPr>
              <a:t>　　</a:t>
            </a:r>
            <a:r>
              <a:rPr lang="ja-JP" altLang="ja-JP" sz="1050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itchFamily="18" charset="0"/>
              </a:rPr>
              <a:t> </a:t>
            </a:r>
            <a:r>
              <a:rPr lang="ja-JP" altLang="en-US" sz="1050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itchFamily="18" charset="0"/>
              </a:rPr>
              <a:t>□□□　　　　</a:t>
            </a:r>
            <a:endParaRPr kumimoji="1" lang="ja-JP" altLang="en-US" sz="105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35" name="テキスト ボックス 34">
            <a:extLst>
              <a:ext uri="{FF2B5EF4-FFF2-40B4-BE49-F238E27FC236}">
                <a16:creationId xmlns:a16="http://schemas.microsoft.com/office/drawing/2014/main" id="{0C6D301C-6F2B-A03A-2DC5-07FC4C00905E}"/>
              </a:ext>
            </a:extLst>
          </p:cNvPr>
          <p:cNvSpPr txBox="1"/>
          <p:nvPr/>
        </p:nvSpPr>
        <p:spPr>
          <a:xfrm>
            <a:off x="3514036" y="2233084"/>
            <a:ext cx="2697339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050" dirty="0">
                <a:solidFill>
                  <a:srgbClr val="FF0066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※</a:t>
            </a:r>
            <a:r>
              <a:rPr kumimoji="1" lang="ja-JP" altLang="en-US" sz="1050" dirty="0">
                <a:solidFill>
                  <a:srgbClr val="FF0066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募集は、定員になり次第締め切ります</a:t>
            </a:r>
            <a:endParaRPr kumimoji="1" lang="en-US" altLang="ja-JP" sz="1050" dirty="0">
              <a:solidFill>
                <a:srgbClr val="FF0066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36" name="テキスト ボックス 35">
            <a:extLst>
              <a:ext uri="{FF2B5EF4-FFF2-40B4-BE49-F238E27FC236}">
                <a16:creationId xmlns:a16="http://schemas.microsoft.com/office/drawing/2014/main" id="{41519FCA-470B-5420-804B-54FF3B42EAAC}"/>
              </a:ext>
            </a:extLst>
          </p:cNvPr>
          <p:cNvSpPr txBox="1"/>
          <p:nvPr/>
        </p:nvSpPr>
        <p:spPr>
          <a:xfrm>
            <a:off x="410112" y="9240470"/>
            <a:ext cx="6527364" cy="793458"/>
          </a:xfrm>
          <a:prstGeom prst="rect">
            <a:avLst/>
          </a:prstGeom>
          <a:noFill/>
        </p:spPr>
        <p:txBody>
          <a:bodyPr wrap="square" rtlCol="0" anchor="ctr" anchorCtr="0">
            <a:noAutofit/>
          </a:bodyPr>
          <a:lstStyle/>
          <a:p>
            <a:pPr>
              <a:lnSpc>
                <a:spcPts val="1600"/>
              </a:lnSpc>
            </a:pPr>
            <a:r>
              <a:rPr kumimoji="1" lang="en-US" altLang="ja-JP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【</a:t>
            </a:r>
            <a:r>
              <a:rPr kumimoji="1" lang="ja-JP" altLang="en-US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日時とコース</a:t>
            </a:r>
            <a:r>
              <a:rPr kumimoji="1" lang="en-US" altLang="ja-JP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】</a:t>
            </a:r>
            <a:r>
              <a:rPr kumimoji="1" lang="ja-JP" altLang="en-US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r>
              <a:rPr kumimoji="1" lang="en-US" altLang="ja-JP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4</a:t>
            </a:r>
            <a:r>
              <a:rPr kumimoji="1" lang="ja-JP" altLang="en-US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月</a:t>
            </a:r>
            <a:r>
              <a:rPr kumimoji="1" lang="en-US" altLang="ja-JP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24</a:t>
            </a:r>
            <a:r>
              <a:rPr kumimoji="1" lang="ja-JP" altLang="en-US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日（木）　のぞみが丘小駐車場集合　⇒バスで移動して花立山散策</a:t>
            </a:r>
            <a:endParaRPr kumimoji="1" lang="en-US" altLang="ja-JP" sz="11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lnSpc>
                <a:spcPts val="1600"/>
              </a:lnSpc>
            </a:pPr>
            <a:r>
              <a:rPr lang="ja-JP" altLang="en-US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　　　　　　　</a:t>
            </a:r>
            <a:r>
              <a:rPr kumimoji="1" lang="en-US" altLang="ja-JP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5</a:t>
            </a:r>
            <a:r>
              <a:rPr kumimoji="1" lang="ja-JP" altLang="en-US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月</a:t>
            </a:r>
            <a:r>
              <a:rPr kumimoji="1" lang="en-US" altLang="ja-JP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15</a:t>
            </a:r>
            <a:r>
              <a:rPr kumimoji="1" lang="ja-JP" altLang="en-US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日（木）　生楽館前集合　⇒近隣の公園～三国境まで</a:t>
            </a:r>
            <a:endParaRPr kumimoji="1" lang="en-US" altLang="ja-JP" sz="11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lnSpc>
                <a:spcPts val="1600"/>
              </a:lnSpc>
            </a:pPr>
            <a:r>
              <a:rPr lang="ja-JP" altLang="en-US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　　　　　　　</a:t>
            </a:r>
            <a:r>
              <a:rPr kumimoji="1" lang="en-US" altLang="ja-JP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6</a:t>
            </a:r>
            <a:r>
              <a:rPr kumimoji="1" lang="ja-JP" altLang="en-US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月</a:t>
            </a:r>
            <a:r>
              <a:rPr kumimoji="1" lang="en-US" altLang="ja-JP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19</a:t>
            </a:r>
            <a:r>
              <a:rPr kumimoji="1" lang="ja-JP" altLang="en-US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日（木）　</a:t>
            </a:r>
            <a:r>
              <a:rPr lang="ja-JP" altLang="en-US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埋蔵文化財センター</a:t>
            </a:r>
            <a:r>
              <a:rPr kumimoji="1" lang="ja-JP" altLang="en-US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集合　⇒津古八龍神社など　　　　</a:t>
            </a:r>
            <a:endParaRPr kumimoji="1" lang="en-US" altLang="ja-JP" sz="11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lnSpc>
                <a:spcPts val="1600"/>
              </a:lnSpc>
            </a:pPr>
            <a:r>
              <a:rPr lang="ja-JP" altLang="en-US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　</a:t>
            </a:r>
            <a:r>
              <a:rPr kumimoji="1" lang="ja-JP" altLang="en-US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いずれも９</a:t>
            </a:r>
            <a:r>
              <a:rPr lang="en-US" altLang="ja-JP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:30</a:t>
            </a:r>
            <a:r>
              <a:rPr lang="ja-JP" altLang="en-US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～</a:t>
            </a:r>
            <a:r>
              <a:rPr lang="en-US" altLang="ja-JP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11:30</a:t>
            </a:r>
            <a:r>
              <a:rPr lang="ja-JP" altLang="en-US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（全３回）　集合は</a:t>
            </a:r>
            <a:r>
              <a:rPr lang="en-US" altLang="ja-JP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9</a:t>
            </a:r>
            <a:r>
              <a:rPr lang="ja-JP" altLang="en-US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：</a:t>
            </a:r>
            <a:r>
              <a:rPr lang="en-US" altLang="ja-JP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20</a:t>
            </a:r>
            <a:r>
              <a:rPr lang="ja-JP" altLang="en-US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　</a:t>
            </a:r>
            <a:endParaRPr lang="en-US" altLang="ja-JP" sz="11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lnSpc>
                <a:spcPts val="1600"/>
              </a:lnSpc>
            </a:pPr>
            <a:r>
              <a:rPr lang="en-US" altLang="ja-JP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【</a:t>
            </a:r>
            <a:r>
              <a:rPr lang="ja-JP" altLang="en-US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募集</a:t>
            </a:r>
            <a:r>
              <a:rPr lang="en-US" altLang="ja-JP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】15</a:t>
            </a:r>
            <a:r>
              <a:rPr lang="ja-JP" altLang="en-US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人程度　　　　　 </a:t>
            </a:r>
            <a:r>
              <a:rPr lang="en-US" altLang="ja-JP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【</a:t>
            </a:r>
            <a:r>
              <a:rPr lang="ja-JP" altLang="en-US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参加費</a:t>
            </a:r>
            <a:r>
              <a:rPr lang="en-US" altLang="ja-JP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】</a:t>
            </a:r>
            <a:r>
              <a:rPr lang="ja-JP" altLang="en-US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無料　　　　</a:t>
            </a:r>
            <a:r>
              <a:rPr lang="en-US" altLang="ja-JP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【</a:t>
            </a:r>
            <a:r>
              <a:rPr lang="ja-JP" altLang="en-US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持ち物</a:t>
            </a:r>
            <a:r>
              <a:rPr lang="en-US" altLang="ja-JP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】</a:t>
            </a:r>
            <a:r>
              <a:rPr lang="ja-JP" altLang="en-US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飲み物、タオル、帽子　</a:t>
            </a: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8A2231BF-A476-1268-53A9-35D5EDC6939A}"/>
              </a:ext>
            </a:extLst>
          </p:cNvPr>
          <p:cNvSpPr txBox="1"/>
          <p:nvPr/>
        </p:nvSpPr>
        <p:spPr>
          <a:xfrm>
            <a:off x="479207" y="8824085"/>
            <a:ext cx="5864438" cy="336629"/>
          </a:xfrm>
          <a:prstGeom prst="rect">
            <a:avLst/>
          </a:prstGeom>
          <a:noFill/>
        </p:spPr>
        <p:txBody>
          <a:bodyPr wrap="square" rtlCol="0" anchor="ctr" anchorCtr="0">
            <a:noAutofit/>
          </a:bodyPr>
          <a:lstStyle/>
          <a:p>
            <a:pPr>
              <a:lnSpc>
                <a:spcPts val="1600"/>
              </a:lnSpc>
            </a:pPr>
            <a:r>
              <a:rPr lang="ja-JP" altLang="en-US" sz="1200" i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r>
              <a:rPr lang="ja-JP" altLang="en-US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地域の神社や史跡、公園など、毎回コースを変えてウオーキングします</a:t>
            </a:r>
            <a:r>
              <a:rPr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。</a:t>
            </a:r>
            <a:endParaRPr lang="en-US" altLang="ja-JP" sz="12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43" name="テキスト ボックス 42">
            <a:extLst>
              <a:ext uri="{FF2B5EF4-FFF2-40B4-BE49-F238E27FC236}">
                <a16:creationId xmlns:a16="http://schemas.microsoft.com/office/drawing/2014/main" id="{12E93418-06FC-D0CE-BEC6-BC660609AD66}"/>
              </a:ext>
            </a:extLst>
          </p:cNvPr>
          <p:cNvSpPr txBox="1"/>
          <p:nvPr/>
        </p:nvSpPr>
        <p:spPr>
          <a:xfrm>
            <a:off x="7489874" y="6727065"/>
            <a:ext cx="3364503" cy="723435"/>
          </a:xfrm>
          <a:prstGeom prst="rect">
            <a:avLst/>
          </a:prstGeom>
          <a:noFill/>
        </p:spPr>
        <p:txBody>
          <a:bodyPr wrap="square" rtlCol="0" anchor="ctr" anchorCtr="0">
            <a:noAutofit/>
          </a:bodyPr>
          <a:lstStyle/>
          <a:p>
            <a:pPr>
              <a:lnSpc>
                <a:spcPts val="1600"/>
              </a:lnSpc>
            </a:pPr>
            <a:r>
              <a:rPr lang="ja-JP" altLang="en-US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「こんなことを学びたい」「こんなことをしてみたい」「こんなことを教えてみたい」。</a:t>
            </a:r>
            <a:endParaRPr lang="en-US" altLang="ja-JP" sz="11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lnSpc>
                <a:spcPts val="1600"/>
              </a:lnSpc>
            </a:pPr>
            <a:r>
              <a:rPr lang="ja-JP" altLang="en-US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生楽館では、前年度に引き続き、主催講座について、地域の皆様からのアイデア、企画を募集します。　</a:t>
            </a:r>
            <a:endParaRPr lang="en-US" altLang="ja-JP" sz="11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lnSpc>
                <a:spcPts val="1600"/>
              </a:lnSpc>
            </a:pPr>
            <a:r>
              <a:rPr lang="ja-JP" altLang="en-US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応募要領については、裏面の</a:t>
            </a:r>
            <a:r>
              <a:rPr lang="ja-JP" altLang="en-US" sz="1100" b="1" u="sng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「生楽館主催講座のアイデア募集」</a:t>
            </a:r>
            <a:r>
              <a:rPr lang="ja-JP" altLang="en-US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をご覧ください。</a:t>
            </a:r>
          </a:p>
        </p:txBody>
      </p:sp>
      <p:sp>
        <p:nvSpPr>
          <p:cNvPr id="48" name="テキスト ボックス 47">
            <a:extLst>
              <a:ext uri="{FF2B5EF4-FFF2-40B4-BE49-F238E27FC236}">
                <a16:creationId xmlns:a16="http://schemas.microsoft.com/office/drawing/2014/main" id="{EE25151E-F037-744B-D7AF-C9377DD45193}"/>
              </a:ext>
            </a:extLst>
          </p:cNvPr>
          <p:cNvSpPr txBox="1"/>
          <p:nvPr/>
        </p:nvSpPr>
        <p:spPr>
          <a:xfrm>
            <a:off x="7485384" y="8621765"/>
            <a:ext cx="3347099" cy="916916"/>
          </a:xfrm>
          <a:prstGeom prst="rect">
            <a:avLst/>
          </a:prstGeom>
          <a:noFill/>
          <a:ln w="12700">
            <a:noFill/>
          </a:ln>
        </p:spPr>
        <p:txBody>
          <a:bodyPr wrap="square" rtlCol="0" anchor="ctr" anchorCtr="0">
            <a:noAutofit/>
          </a:bodyPr>
          <a:lstStyle/>
          <a:p>
            <a:pPr>
              <a:lnSpc>
                <a:spcPts val="1600"/>
              </a:lnSpc>
            </a:pPr>
            <a:r>
              <a:rPr lang="ja-JP" altLang="en-US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生楽館では、ギター、英会話、書道、健康麻雀など、さまざまな趣味サークルが活動しています。</a:t>
            </a:r>
            <a:endParaRPr lang="en-US" altLang="ja-JP" sz="11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lnSpc>
                <a:spcPts val="1600"/>
              </a:lnSpc>
            </a:pPr>
            <a:r>
              <a:rPr lang="ja-JP" altLang="en-US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新年度を迎えるにあたり、これらのサークルの体験見学会を実施します。</a:t>
            </a:r>
            <a:endParaRPr lang="en-US" altLang="ja-JP" sz="11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lnSpc>
                <a:spcPts val="1600"/>
              </a:lnSpc>
            </a:pPr>
            <a:r>
              <a:rPr lang="ja-JP" altLang="en-US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詳細については、裏面の</a:t>
            </a:r>
            <a:r>
              <a:rPr lang="ja-JP" altLang="en-US" sz="1100" b="1" u="sng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「春のサークル体験見学会」</a:t>
            </a:r>
            <a:r>
              <a:rPr lang="ja-JP" altLang="en-US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をご覧ください。</a:t>
            </a:r>
            <a:endParaRPr lang="en-US" altLang="ja-JP" sz="11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lnSpc>
                <a:spcPts val="1600"/>
              </a:lnSpc>
            </a:pPr>
            <a:endParaRPr kumimoji="1" lang="en-US" altLang="ja-JP" sz="11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2260" name="楕円 2259">
            <a:extLst>
              <a:ext uri="{FF2B5EF4-FFF2-40B4-BE49-F238E27FC236}">
                <a16:creationId xmlns:a16="http://schemas.microsoft.com/office/drawing/2014/main" id="{C1E13275-6699-CC27-1141-B5A2101B1B54}"/>
              </a:ext>
            </a:extLst>
          </p:cNvPr>
          <p:cNvSpPr/>
          <p:nvPr/>
        </p:nvSpPr>
        <p:spPr>
          <a:xfrm>
            <a:off x="6048222" y="9221498"/>
            <a:ext cx="1012643" cy="1146087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4" name="テキスト ボックス 23">
            <a:extLst>
              <a:ext uri="{FF2B5EF4-FFF2-40B4-BE49-F238E27FC236}">
                <a16:creationId xmlns:a16="http://schemas.microsoft.com/office/drawing/2014/main" id="{EF52EB94-2CC4-C23B-50F9-A59A2A118C25}"/>
              </a:ext>
            </a:extLst>
          </p:cNvPr>
          <p:cNvSpPr txBox="1"/>
          <p:nvPr/>
        </p:nvSpPr>
        <p:spPr>
          <a:xfrm>
            <a:off x="391729" y="3222104"/>
            <a:ext cx="2921399" cy="599470"/>
          </a:xfrm>
          <a:prstGeom prst="rect">
            <a:avLst/>
          </a:prstGeom>
          <a:noFill/>
        </p:spPr>
        <p:txBody>
          <a:bodyPr wrap="square" rtlCol="0" anchor="ctr" anchorCtr="0">
            <a:noAutofit/>
          </a:bodyPr>
          <a:lstStyle/>
          <a:p>
            <a:pPr>
              <a:lnSpc>
                <a:spcPts val="1800"/>
              </a:lnSpc>
            </a:pPr>
            <a:r>
              <a:rPr lang="ja-JP" altLang="en-US" sz="1200" i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r>
              <a:rPr lang="ja-JP" altLang="en-US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写真撮影のコツや、現地撮影のポイントなどを学んで、撮影会に臨みましょう！</a:t>
            </a:r>
            <a:endParaRPr lang="en-US" altLang="ja-JP" sz="12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62C13309-237B-E6CE-4E5C-A73A8CD0CE31}"/>
              </a:ext>
            </a:extLst>
          </p:cNvPr>
          <p:cNvSpPr txBox="1"/>
          <p:nvPr/>
        </p:nvSpPr>
        <p:spPr>
          <a:xfrm>
            <a:off x="3288682" y="3780087"/>
            <a:ext cx="4096021" cy="1198013"/>
          </a:xfrm>
          <a:prstGeom prst="rect">
            <a:avLst/>
          </a:prstGeom>
          <a:noFill/>
        </p:spPr>
        <p:txBody>
          <a:bodyPr wrap="square" rtlCol="0" anchor="ctr" anchorCtr="0">
            <a:noAutofit/>
          </a:bodyPr>
          <a:lstStyle/>
          <a:p>
            <a:pPr>
              <a:lnSpc>
                <a:spcPts val="1500"/>
              </a:lnSpc>
            </a:pPr>
            <a:r>
              <a:rPr kumimoji="1" lang="ja-JP" altLang="en-US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r>
              <a:rPr kumimoji="1" lang="en-US" altLang="ja-JP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【</a:t>
            </a:r>
            <a:r>
              <a:rPr kumimoji="1" lang="ja-JP" altLang="en-US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日時</a:t>
            </a:r>
            <a:r>
              <a:rPr kumimoji="1" lang="en-US" altLang="ja-JP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】</a:t>
            </a:r>
            <a:r>
              <a:rPr lang="en-US" altLang="ja-JP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4</a:t>
            </a:r>
            <a:r>
              <a:rPr kumimoji="1" lang="ja-JP" altLang="en-US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月</a:t>
            </a:r>
            <a:r>
              <a:rPr lang="en-US" altLang="ja-JP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2</a:t>
            </a:r>
            <a:r>
              <a:rPr lang="ja-JP" altLang="en-US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２</a:t>
            </a:r>
            <a:r>
              <a:rPr kumimoji="1" lang="ja-JP" altLang="en-US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日</a:t>
            </a:r>
            <a:r>
              <a:rPr kumimoji="1" lang="en-US" altLang="ja-JP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(</a:t>
            </a:r>
            <a:r>
              <a:rPr lang="ja-JP" altLang="en-US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火</a:t>
            </a:r>
            <a:r>
              <a:rPr kumimoji="1" lang="en-US" altLang="ja-JP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)</a:t>
            </a:r>
            <a:r>
              <a:rPr lang="ja-JP" altLang="en-US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８</a:t>
            </a:r>
            <a:r>
              <a:rPr lang="en-US" altLang="ja-JP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:00</a:t>
            </a:r>
            <a:r>
              <a:rPr kumimoji="1" lang="ja-JP" altLang="en-US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～</a:t>
            </a:r>
            <a:r>
              <a:rPr kumimoji="1" lang="en-US" altLang="ja-JP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16</a:t>
            </a:r>
            <a:r>
              <a:rPr lang="en-US" altLang="ja-JP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:30</a:t>
            </a:r>
            <a:endParaRPr kumimoji="1" lang="en-US" altLang="ja-JP" sz="11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lnSpc>
                <a:spcPts val="1500"/>
              </a:lnSpc>
            </a:pPr>
            <a:r>
              <a:rPr lang="ja-JP" altLang="en-US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r>
              <a:rPr lang="en-US" altLang="ja-JP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【</a:t>
            </a:r>
            <a:r>
              <a:rPr lang="ja-JP" altLang="en-US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行先</a:t>
            </a:r>
            <a:r>
              <a:rPr lang="en-US" altLang="ja-JP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】</a:t>
            </a:r>
            <a:r>
              <a:rPr lang="ja-JP" altLang="en-US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新宮町「相島」、駕与丁公園</a:t>
            </a:r>
            <a:endParaRPr lang="en-US" altLang="ja-JP" sz="11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lnSpc>
                <a:spcPts val="1500"/>
              </a:lnSpc>
            </a:pPr>
            <a:r>
              <a:rPr kumimoji="1" lang="ja-JP" altLang="en-US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r>
              <a:rPr kumimoji="1" lang="en-US" altLang="ja-JP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【</a:t>
            </a:r>
            <a:r>
              <a:rPr kumimoji="1" lang="ja-JP" altLang="en-US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集合</a:t>
            </a:r>
            <a:r>
              <a:rPr kumimoji="1" lang="en-US" altLang="ja-JP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】</a:t>
            </a:r>
            <a:r>
              <a:rPr kumimoji="1" lang="ja-JP" altLang="en-US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のぞみが丘</a:t>
            </a:r>
            <a:r>
              <a:rPr lang="ja-JP" altLang="en-US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小学</a:t>
            </a:r>
            <a:r>
              <a:rPr kumimoji="1" lang="ja-JP" altLang="en-US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校 駐車場</a:t>
            </a:r>
            <a:r>
              <a:rPr kumimoji="1" lang="en-US" altLang="ja-JP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(</a:t>
            </a:r>
            <a:r>
              <a:rPr kumimoji="1" lang="ja-JP" altLang="en-US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７</a:t>
            </a:r>
            <a:r>
              <a:rPr kumimoji="1" lang="en-US" altLang="ja-JP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:50)</a:t>
            </a:r>
          </a:p>
          <a:p>
            <a:pPr>
              <a:lnSpc>
                <a:spcPts val="1500"/>
              </a:lnSpc>
            </a:pPr>
            <a:r>
              <a:rPr lang="ja-JP" altLang="en-US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r>
              <a:rPr lang="en-US" altLang="ja-JP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【</a:t>
            </a:r>
            <a:r>
              <a:rPr lang="ja-JP" altLang="en-US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募集</a:t>
            </a:r>
            <a:r>
              <a:rPr lang="en-US" altLang="ja-JP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】20</a:t>
            </a:r>
            <a:r>
              <a:rPr lang="ja-JP" altLang="en-US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人（第</a:t>
            </a:r>
            <a:r>
              <a:rPr lang="en-US" altLang="ja-JP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</a:t>
            </a:r>
            <a:r>
              <a:rPr lang="ja-JP" altLang="en-US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回受講者を優先します）</a:t>
            </a:r>
            <a:endParaRPr lang="en-US" altLang="ja-JP" sz="11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lnSpc>
                <a:spcPts val="1500"/>
              </a:lnSpc>
            </a:pPr>
            <a:r>
              <a:rPr lang="ja-JP" altLang="en-US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r>
              <a:rPr lang="en-US" altLang="ja-JP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【</a:t>
            </a:r>
            <a:r>
              <a:rPr lang="ja-JP" altLang="en-US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受講料</a:t>
            </a:r>
            <a:r>
              <a:rPr lang="en-US" altLang="ja-JP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】300</a:t>
            </a:r>
            <a:r>
              <a:rPr lang="ja-JP" altLang="en-US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円　ほかに交通費、昼食代等実費</a:t>
            </a:r>
            <a:endParaRPr lang="en-US" altLang="ja-JP" sz="11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lnSpc>
                <a:spcPts val="1500"/>
              </a:lnSpc>
            </a:pPr>
            <a:r>
              <a:rPr lang="ja-JP" altLang="en-US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r>
              <a:rPr lang="en-US" altLang="ja-JP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【</a:t>
            </a:r>
            <a:r>
              <a:rPr lang="ja-JP" altLang="en-US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持ち物</a:t>
            </a:r>
            <a:r>
              <a:rPr lang="en-US" altLang="ja-JP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】</a:t>
            </a:r>
            <a:r>
              <a:rPr lang="ja-JP" altLang="en-US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スマホ又はデジカメ</a:t>
            </a:r>
            <a:endParaRPr lang="en-US" altLang="ja-JP" sz="11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37" name="テキスト ボックス 36">
            <a:extLst>
              <a:ext uri="{FF2B5EF4-FFF2-40B4-BE49-F238E27FC236}">
                <a16:creationId xmlns:a16="http://schemas.microsoft.com/office/drawing/2014/main" id="{100CED47-946A-4C22-ADA1-73C634089224}"/>
              </a:ext>
            </a:extLst>
          </p:cNvPr>
          <p:cNvSpPr txBox="1"/>
          <p:nvPr/>
        </p:nvSpPr>
        <p:spPr>
          <a:xfrm>
            <a:off x="6395294" y="2412182"/>
            <a:ext cx="102207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000" dirty="0"/>
              <a:t>講座お申込み</a:t>
            </a:r>
            <a:endParaRPr kumimoji="1" lang="ja-JP" altLang="en-US" sz="1000" dirty="0"/>
          </a:p>
        </p:txBody>
      </p:sp>
      <p:sp>
        <p:nvSpPr>
          <p:cNvPr id="40" name="テキスト ボックス 39">
            <a:extLst>
              <a:ext uri="{FF2B5EF4-FFF2-40B4-BE49-F238E27FC236}">
                <a16:creationId xmlns:a16="http://schemas.microsoft.com/office/drawing/2014/main" id="{E30A2218-6BCF-96C0-8196-1E48CAB5C874}"/>
              </a:ext>
            </a:extLst>
          </p:cNvPr>
          <p:cNvSpPr txBox="1"/>
          <p:nvPr/>
        </p:nvSpPr>
        <p:spPr>
          <a:xfrm>
            <a:off x="3478754" y="3300538"/>
            <a:ext cx="3722592" cy="463650"/>
          </a:xfrm>
          <a:prstGeom prst="rect">
            <a:avLst/>
          </a:prstGeom>
          <a:noFill/>
        </p:spPr>
        <p:txBody>
          <a:bodyPr wrap="square" rtlCol="0" anchor="ctr" anchorCtr="0">
            <a:noAutofit/>
          </a:bodyPr>
          <a:lstStyle/>
          <a:p>
            <a:pPr>
              <a:lnSpc>
                <a:spcPts val="1800"/>
              </a:lnSpc>
            </a:pPr>
            <a:r>
              <a:rPr lang="ja-JP" altLang="en-US" sz="1200" i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</a:t>
            </a:r>
            <a:r>
              <a:rPr lang="ja-JP" altLang="en-US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公用バスで移動し、猫の島「あいのしま」と「駕与丁公園」で、撮影会を行います。</a:t>
            </a:r>
            <a:endParaRPr lang="en-US" altLang="ja-JP" sz="12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45" name="テキスト ボックス 44">
            <a:extLst>
              <a:ext uri="{FF2B5EF4-FFF2-40B4-BE49-F238E27FC236}">
                <a16:creationId xmlns:a16="http://schemas.microsoft.com/office/drawing/2014/main" id="{8436100B-671B-6AC0-F9F7-644F6995DBE9}"/>
              </a:ext>
            </a:extLst>
          </p:cNvPr>
          <p:cNvSpPr txBox="1"/>
          <p:nvPr/>
        </p:nvSpPr>
        <p:spPr>
          <a:xfrm>
            <a:off x="1439086" y="3029643"/>
            <a:ext cx="2732092" cy="313224"/>
          </a:xfrm>
          <a:prstGeom prst="rect">
            <a:avLst/>
          </a:prstGeom>
          <a:noFill/>
        </p:spPr>
        <p:txBody>
          <a:bodyPr wrap="square" rtlCol="0" anchor="ctr" anchorCtr="0">
            <a:noAutofit/>
          </a:bodyPr>
          <a:lstStyle/>
          <a:p>
            <a:r>
              <a:rPr lang="ja-JP" altLang="en-US" sz="10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～</a:t>
            </a:r>
            <a:r>
              <a:rPr lang="ja-JP" altLang="en-US" sz="12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第</a:t>
            </a:r>
            <a:r>
              <a:rPr lang="en-US" altLang="ja-JP" sz="12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</a:t>
            </a:r>
            <a:r>
              <a:rPr lang="ja-JP" altLang="en-US" sz="12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回　事前学習会～</a:t>
            </a:r>
            <a:endParaRPr lang="en-US" altLang="ja-JP" sz="1200" b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63" name="テキスト ボックス 62">
            <a:extLst>
              <a:ext uri="{FF2B5EF4-FFF2-40B4-BE49-F238E27FC236}">
                <a16:creationId xmlns:a16="http://schemas.microsoft.com/office/drawing/2014/main" id="{6502D28E-98AD-7D6E-51CF-6AEF3720C79F}"/>
              </a:ext>
            </a:extLst>
          </p:cNvPr>
          <p:cNvSpPr txBox="1"/>
          <p:nvPr/>
        </p:nvSpPr>
        <p:spPr>
          <a:xfrm>
            <a:off x="3344619" y="3038113"/>
            <a:ext cx="3089205" cy="313224"/>
          </a:xfrm>
          <a:prstGeom prst="rect">
            <a:avLst/>
          </a:prstGeom>
          <a:noFill/>
        </p:spPr>
        <p:txBody>
          <a:bodyPr wrap="square" rtlCol="0" anchor="ctr" anchorCtr="0">
            <a:noAutofit/>
          </a:bodyPr>
          <a:lstStyle/>
          <a:p>
            <a:pPr algn="ctr"/>
            <a:r>
              <a:rPr lang="ja-JP" altLang="en-US" sz="9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～</a:t>
            </a:r>
            <a:r>
              <a:rPr lang="ja-JP" altLang="en-US" sz="12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第２回　撮影会（館外）～</a:t>
            </a:r>
            <a:endParaRPr lang="en-US" altLang="ja-JP" sz="1200" b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2254" name="正方形/長方形 2253">
            <a:extLst>
              <a:ext uri="{FF2B5EF4-FFF2-40B4-BE49-F238E27FC236}">
                <a16:creationId xmlns:a16="http://schemas.microsoft.com/office/drawing/2014/main" id="{E33D78C8-58BE-959C-335C-F0B4B04F32A9}"/>
              </a:ext>
            </a:extLst>
          </p:cNvPr>
          <p:cNvSpPr/>
          <p:nvPr/>
        </p:nvSpPr>
        <p:spPr>
          <a:xfrm>
            <a:off x="3256941" y="6783390"/>
            <a:ext cx="3176883" cy="206534"/>
          </a:xfrm>
          <a:prstGeom prst="rect">
            <a:avLst/>
          </a:prstGeom>
          <a:noFill/>
        </p:spPr>
        <p:txBody>
          <a:bodyPr wrap="square" lIns="91440" tIns="45720" rIns="91440" bIns="45720">
            <a:prstTxWarp prst="textWave1">
              <a:avLst/>
            </a:prstTxWarp>
            <a:spAutoFit/>
          </a:bodyPr>
          <a:lstStyle/>
          <a:p>
            <a:pPr algn="ctr"/>
            <a:r>
              <a:rPr lang="ja-JP" altLang="en-US" sz="1100" i="1" dirty="0">
                <a:ln w="0"/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★おごおり健康・介護予防ポイント対象事業</a:t>
            </a:r>
          </a:p>
        </p:txBody>
      </p:sp>
      <p:sp>
        <p:nvSpPr>
          <p:cNvPr id="2255" name="正方形/長方形 2254">
            <a:extLst>
              <a:ext uri="{FF2B5EF4-FFF2-40B4-BE49-F238E27FC236}">
                <a16:creationId xmlns:a16="http://schemas.microsoft.com/office/drawing/2014/main" id="{14B5B4E4-1111-00FB-5C2F-A8EFBB9745F3}"/>
              </a:ext>
            </a:extLst>
          </p:cNvPr>
          <p:cNvSpPr/>
          <p:nvPr/>
        </p:nvSpPr>
        <p:spPr>
          <a:xfrm>
            <a:off x="3146025" y="8620860"/>
            <a:ext cx="3230066" cy="188436"/>
          </a:xfrm>
          <a:prstGeom prst="rect">
            <a:avLst/>
          </a:prstGeom>
          <a:noFill/>
        </p:spPr>
        <p:txBody>
          <a:bodyPr wrap="square" lIns="91440" tIns="45720" rIns="91440" bIns="45720">
            <a:prstTxWarp prst="textWave1">
              <a:avLst>
                <a:gd name="adj1" fmla="val 12500"/>
                <a:gd name="adj2" fmla="val -1112"/>
              </a:avLst>
            </a:prstTxWarp>
            <a:spAutoFit/>
          </a:bodyPr>
          <a:lstStyle/>
          <a:p>
            <a:pPr algn="ctr"/>
            <a:r>
              <a:rPr lang="ja-JP" altLang="en-US" sz="1100" dirty="0">
                <a:ln w="0"/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★おごおり健康・介護予防ポイント対象事業</a:t>
            </a:r>
          </a:p>
        </p:txBody>
      </p:sp>
      <p:pic>
        <p:nvPicPr>
          <p:cNvPr id="2253" name="Picture 2" descr="アコースティックギターのイラスト">
            <a:extLst>
              <a:ext uri="{FF2B5EF4-FFF2-40B4-BE49-F238E27FC236}">
                <a16:creationId xmlns:a16="http://schemas.microsoft.com/office/drawing/2014/main" id="{78A1E248-C734-D13F-99C1-3A2A891AE9A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361915">
            <a:off x="7751878" y="9558402"/>
            <a:ext cx="363569" cy="7083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263" name="図 2262">
            <a:extLst>
              <a:ext uri="{FF2B5EF4-FFF2-40B4-BE49-F238E27FC236}">
                <a16:creationId xmlns:a16="http://schemas.microsoft.com/office/drawing/2014/main" id="{AE390E4A-7659-32DA-AC66-7106F0117D2F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19486" y="9449935"/>
            <a:ext cx="522473" cy="490901"/>
          </a:xfrm>
          <a:prstGeom prst="rect">
            <a:avLst/>
          </a:prstGeom>
        </p:spPr>
      </p:pic>
      <p:pic>
        <p:nvPicPr>
          <p:cNvPr id="2266" name="Picture 12" descr="万葉集のイラスト">
            <a:extLst>
              <a:ext uri="{FF2B5EF4-FFF2-40B4-BE49-F238E27FC236}">
                <a16:creationId xmlns:a16="http://schemas.microsoft.com/office/drawing/2014/main" id="{C50B276A-2654-56D8-703F-41DE9CD1807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137675">
            <a:off x="9470651" y="9595908"/>
            <a:ext cx="639306" cy="6393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272" name="Picture 2" descr="麻雀牌のイラスト">
            <a:extLst>
              <a:ext uri="{FF2B5EF4-FFF2-40B4-BE49-F238E27FC236}">
                <a16:creationId xmlns:a16="http://schemas.microsoft.com/office/drawing/2014/main" id="{B0BF80DD-C7B0-8523-539B-90D147CA59A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22085" y="9444668"/>
            <a:ext cx="481983" cy="4819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268" name="Picture 4" descr="インクとペンのイラスト">
            <a:extLst>
              <a:ext uri="{FF2B5EF4-FFF2-40B4-BE49-F238E27FC236}">
                <a16:creationId xmlns:a16="http://schemas.microsoft.com/office/drawing/2014/main" id="{109D4C4D-194D-99E9-8DA8-0B5CAE5CE2F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6976" y="9712824"/>
            <a:ext cx="503671" cy="5036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9ED46F55-A6A6-29C3-42E2-A5CE33BF2A2B}"/>
              </a:ext>
            </a:extLst>
          </p:cNvPr>
          <p:cNvSpPr txBox="1"/>
          <p:nvPr/>
        </p:nvSpPr>
        <p:spPr>
          <a:xfrm>
            <a:off x="7579298" y="3131224"/>
            <a:ext cx="6715217" cy="1018532"/>
          </a:xfrm>
          <a:prstGeom prst="rect">
            <a:avLst/>
          </a:prstGeom>
          <a:noFill/>
        </p:spPr>
        <p:txBody>
          <a:bodyPr wrap="square" rtlCol="0" anchor="ctr" anchorCtr="0">
            <a:noAutofit/>
          </a:bodyPr>
          <a:lstStyle/>
          <a:p>
            <a:pPr>
              <a:lnSpc>
                <a:spcPts val="1600"/>
              </a:lnSpc>
            </a:pPr>
            <a:r>
              <a:rPr kumimoji="1" lang="en-US" altLang="ja-JP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【</a:t>
            </a:r>
            <a:r>
              <a:rPr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日程と内容</a:t>
            </a:r>
            <a:r>
              <a:rPr kumimoji="1" lang="en-US" altLang="ja-JP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】</a:t>
            </a:r>
          </a:p>
          <a:p>
            <a:pPr>
              <a:lnSpc>
                <a:spcPts val="1600"/>
              </a:lnSpc>
            </a:pPr>
            <a:r>
              <a:rPr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r>
              <a:rPr kumimoji="1"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事前説明会　</a:t>
            </a:r>
            <a:r>
              <a:rPr lang="en-US" altLang="ja-JP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4</a:t>
            </a:r>
            <a:r>
              <a:rPr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月</a:t>
            </a:r>
            <a:r>
              <a:rPr lang="en-US" altLang="ja-JP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26</a:t>
            </a:r>
            <a:r>
              <a:rPr kumimoji="1"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日（土）</a:t>
            </a:r>
            <a:r>
              <a:rPr kumimoji="1" lang="en-US" altLang="ja-JP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10</a:t>
            </a:r>
            <a:r>
              <a:rPr kumimoji="1"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：</a:t>
            </a:r>
            <a:r>
              <a:rPr kumimoji="1" lang="en-US" altLang="ja-JP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00</a:t>
            </a:r>
            <a:r>
              <a:rPr kumimoji="1"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～</a:t>
            </a:r>
            <a:r>
              <a:rPr kumimoji="1" lang="en-US" altLang="ja-JP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12</a:t>
            </a:r>
            <a:r>
              <a:rPr kumimoji="1"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：</a:t>
            </a:r>
            <a:r>
              <a:rPr kumimoji="1" lang="en-US" altLang="ja-JP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00</a:t>
            </a:r>
            <a:r>
              <a:rPr kumimoji="1"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畑区画割、畝づくり、苗選びなど</a:t>
            </a:r>
            <a:endParaRPr kumimoji="1" lang="en-US" altLang="ja-JP" sz="12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lnSpc>
                <a:spcPts val="1600"/>
              </a:lnSpc>
            </a:pPr>
            <a:r>
              <a:rPr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第</a:t>
            </a:r>
            <a:r>
              <a:rPr lang="en-US" altLang="ja-JP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</a:t>
            </a:r>
            <a:r>
              <a:rPr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回　</a:t>
            </a:r>
            <a:r>
              <a:rPr lang="en-US" altLang="ja-JP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5</a:t>
            </a:r>
            <a:r>
              <a:rPr kumimoji="1"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月</a:t>
            </a:r>
            <a:r>
              <a:rPr kumimoji="1" lang="en-US" altLang="ja-JP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13</a:t>
            </a:r>
            <a:r>
              <a:rPr kumimoji="1"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日（火）</a:t>
            </a:r>
            <a:r>
              <a:rPr kumimoji="1" lang="en-US" altLang="ja-JP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10</a:t>
            </a:r>
            <a:r>
              <a:rPr kumimoji="1"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：</a:t>
            </a:r>
            <a:r>
              <a:rPr kumimoji="1" lang="en-US" altLang="ja-JP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00</a:t>
            </a:r>
            <a:r>
              <a:rPr kumimoji="1"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～</a:t>
            </a:r>
            <a:r>
              <a:rPr kumimoji="1" lang="en-US" altLang="ja-JP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12</a:t>
            </a:r>
            <a:r>
              <a:rPr kumimoji="1"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：</a:t>
            </a:r>
            <a:r>
              <a:rPr kumimoji="1" lang="en-US" altLang="ja-JP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00</a:t>
            </a:r>
            <a:r>
              <a:rPr kumimoji="1"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講義・実践（栽培について、苗植え付け）</a:t>
            </a:r>
            <a:endParaRPr kumimoji="1" lang="en-US" altLang="ja-JP" sz="12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lnSpc>
                <a:spcPts val="1600"/>
              </a:lnSpc>
            </a:pPr>
            <a:r>
              <a:rPr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第</a:t>
            </a:r>
            <a:r>
              <a:rPr lang="en-US" altLang="ja-JP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2</a:t>
            </a:r>
            <a:r>
              <a:rPr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回　</a:t>
            </a:r>
            <a:r>
              <a:rPr lang="en-US" altLang="ja-JP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6</a:t>
            </a:r>
            <a:r>
              <a:rPr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月</a:t>
            </a:r>
            <a:r>
              <a:rPr lang="en-US" altLang="ja-JP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24</a:t>
            </a:r>
            <a:r>
              <a:rPr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日（火）</a:t>
            </a:r>
            <a:r>
              <a:rPr lang="en-US" altLang="ja-JP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10</a:t>
            </a:r>
            <a:r>
              <a:rPr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：</a:t>
            </a:r>
            <a:r>
              <a:rPr lang="en-US" altLang="ja-JP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00</a:t>
            </a:r>
            <a:r>
              <a:rPr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～</a:t>
            </a:r>
            <a:r>
              <a:rPr lang="en-US" altLang="ja-JP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12</a:t>
            </a:r>
            <a:r>
              <a:rPr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：</a:t>
            </a:r>
            <a:r>
              <a:rPr lang="en-US" altLang="ja-JP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00</a:t>
            </a:r>
            <a:r>
              <a:rPr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講義・実践（収穫までの管理、剪定等）</a:t>
            </a:r>
            <a:endParaRPr lang="en-US" altLang="ja-JP" sz="12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lnSpc>
                <a:spcPts val="1600"/>
              </a:lnSpc>
            </a:pPr>
            <a:r>
              <a:rPr kumimoji="1"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第</a:t>
            </a:r>
            <a:r>
              <a:rPr kumimoji="1" lang="en-US" altLang="ja-JP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3</a:t>
            </a:r>
            <a:r>
              <a:rPr kumimoji="1"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回　</a:t>
            </a:r>
            <a:r>
              <a:rPr kumimoji="1" lang="en-US" altLang="ja-JP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7</a:t>
            </a:r>
            <a:r>
              <a:rPr kumimoji="1"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月  </a:t>
            </a:r>
            <a:r>
              <a:rPr kumimoji="1" lang="en-US" altLang="ja-JP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</a:t>
            </a:r>
            <a:r>
              <a:rPr kumimoji="1"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日（火）</a:t>
            </a:r>
            <a:r>
              <a:rPr lang="en-US" altLang="ja-JP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13</a:t>
            </a:r>
            <a:r>
              <a:rPr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：</a:t>
            </a:r>
            <a:r>
              <a:rPr lang="en-US" altLang="ja-JP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00</a:t>
            </a:r>
            <a:r>
              <a:rPr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～</a:t>
            </a:r>
            <a:r>
              <a:rPr lang="en-US" altLang="ja-JP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16</a:t>
            </a:r>
            <a:r>
              <a:rPr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：</a:t>
            </a:r>
            <a:r>
              <a:rPr lang="en-US" altLang="ja-JP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30</a:t>
            </a:r>
            <a:r>
              <a:rPr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（予定）農研、市内ファーム見学など視察研修</a:t>
            </a:r>
            <a:endParaRPr lang="en-US" altLang="ja-JP" sz="12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lnSpc>
                <a:spcPts val="1600"/>
              </a:lnSpc>
            </a:pPr>
            <a:r>
              <a:rPr kumimoji="1"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第</a:t>
            </a:r>
            <a:r>
              <a:rPr kumimoji="1" lang="en-US" altLang="ja-JP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4</a:t>
            </a:r>
            <a:r>
              <a:rPr kumimoji="1"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回　</a:t>
            </a:r>
            <a:r>
              <a:rPr kumimoji="1" lang="en-US" altLang="ja-JP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8</a:t>
            </a:r>
            <a:r>
              <a:rPr kumimoji="1"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月  </a:t>
            </a:r>
            <a:r>
              <a:rPr kumimoji="1" lang="en-US" altLang="ja-JP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5</a:t>
            </a:r>
            <a:r>
              <a:rPr kumimoji="1"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日（火）</a:t>
            </a:r>
            <a:r>
              <a:rPr kumimoji="1" lang="en-US" altLang="ja-JP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10</a:t>
            </a:r>
            <a:r>
              <a:rPr kumimoji="1"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：</a:t>
            </a:r>
            <a:r>
              <a:rPr kumimoji="1" lang="en-US" altLang="ja-JP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00</a:t>
            </a:r>
            <a:r>
              <a:rPr kumimoji="1"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～</a:t>
            </a:r>
            <a:r>
              <a:rPr kumimoji="1" lang="en-US" altLang="ja-JP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12</a:t>
            </a:r>
            <a:r>
              <a:rPr kumimoji="1"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：</a:t>
            </a:r>
            <a:r>
              <a:rPr kumimoji="1" lang="en-US" altLang="ja-JP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00</a:t>
            </a:r>
            <a:r>
              <a:rPr kumimoji="1"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r>
              <a:rPr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持ち寄り</a:t>
            </a:r>
            <a:r>
              <a:rPr kumimoji="1"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収穫祭！</a:t>
            </a:r>
            <a:endParaRPr kumimoji="1" lang="en-US" altLang="ja-JP" sz="12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lnSpc>
                <a:spcPts val="1600"/>
              </a:lnSpc>
            </a:pPr>
            <a:r>
              <a:rPr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　   </a:t>
            </a:r>
            <a:endParaRPr lang="en-US" altLang="ja-JP" sz="12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lnSpc>
                <a:spcPts val="1600"/>
              </a:lnSpc>
            </a:pPr>
            <a:r>
              <a:rPr kumimoji="1" lang="en-US" altLang="ja-JP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【</a:t>
            </a:r>
            <a:r>
              <a:rPr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場　所</a:t>
            </a:r>
            <a:r>
              <a:rPr kumimoji="1" lang="en-US" altLang="ja-JP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】</a:t>
            </a:r>
            <a:r>
              <a:rPr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のぞみが丘小学校 南校舎 会議室４（生楽館菜園にも移動します）</a:t>
            </a:r>
            <a:endParaRPr lang="en-US" altLang="ja-JP" sz="12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lnSpc>
                <a:spcPts val="1600"/>
              </a:lnSpc>
            </a:pPr>
            <a:r>
              <a:rPr lang="en-US" altLang="ja-JP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【</a:t>
            </a:r>
            <a:r>
              <a:rPr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受講料</a:t>
            </a:r>
            <a:r>
              <a:rPr lang="en-US" altLang="ja-JP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】600</a:t>
            </a:r>
            <a:r>
              <a:rPr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円（初回に集めます）ほかに資材費等実費</a:t>
            </a:r>
            <a:endParaRPr lang="en-US" altLang="ja-JP" sz="12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lnSpc>
                <a:spcPts val="1600"/>
              </a:lnSpc>
            </a:pPr>
            <a:r>
              <a:rPr lang="en-US" altLang="ja-JP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【</a:t>
            </a:r>
            <a:r>
              <a:rPr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資材費等</a:t>
            </a:r>
            <a:r>
              <a:rPr lang="en-US" altLang="ja-JP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】</a:t>
            </a:r>
            <a:r>
              <a:rPr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事前説明会でご案内します</a:t>
            </a:r>
            <a:endParaRPr lang="en-US" altLang="ja-JP" sz="12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lnSpc>
                <a:spcPts val="1600"/>
              </a:lnSpc>
            </a:pPr>
            <a:r>
              <a:rPr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　　　畑利用の方は苗や追肥等、袋栽培の方は野菜の土、苗、追肥等が必要です</a:t>
            </a:r>
            <a:endParaRPr lang="en-US" altLang="ja-JP" sz="12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lnSpc>
                <a:spcPts val="1600"/>
              </a:lnSpc>
            </a:pPr>
            <a:r>
              <a:rPr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　　　また、畑利用の場合は、収穫まで畑の管理（栽培管理、除草作業など）が必要です</a:t>
            </a:r>
            <a:endParaRPr lang="en-US" altLang="ja-JP" sz="12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lnSpc>
                <a:spcPts val="1600"/>
              </a:lnSpc>
            </a:pPr>
            <a:r>
              <a:rPr lang="en-US" altLang="ja-JP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【</a:t>
            </a:r>
            <a:r>
              <a:rPr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募　集</a:t>
            </a:r>
            <a:r>
              <a:rPr lang="en-US" altLang="ja-JP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】15</a:t>
            </a:r>
            <a:r>
              <a:rPr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名　ただし、畑希望は</a:t>
            </a:r>
            <a:r>
              <a:rPr lang="en-US" altLang="ja-JP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8</a:t>
            </a:r>
            <a:r>
              <a:rPr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名まで　（全</a:t>
            </a:r>
            <a:r>
              <a:rPr lang="en-US" altLang="ja-JP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5</a:t>
            </a:r>
            <a:r>
              <a:rPr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回参加できる方を優先します）</a:t>
            </a:r>
            <a:endParaRPr lang="en-US" altLang="ja-JP" sz="12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lnSpc>
                <a:spcPts val="1600"/>
              </a:lnSpc>
            </a:pPr>
            <a:r>
              <a:rPr lang="en-US" altLang="ja-JP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【</a:t>
            </a:r>
            <a:r>
              <a:rPr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申込み</a:t>
            </a:r>
            <a:r>
              <a:rPr lang="en-US" altLang="ja-JP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】</a:t>
            </a:r>
            <a:r>
              <a:rPr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申し込みの際に、①畑希望、②土袋希望、③受講のみ　の別をお伝えください</a:t>
            </a:r>
            <a:endParaRPr lang="en-US" altLang="ja-JP" sz="12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lnSpc>
                <a:spcPts val="1600"/>
              </a:lnSpc>
            </a:pPr>
            <a:r>
              <a:rPr lang="en-US" altLang="ja-JP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【</a:t>
            </a:r>
            <a:r>
              <a:rPr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服装、持ち物</a:t>
            </a:r>
            <a:r>
              <a:rPr lang="en-US" altLang="ja-JP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】</a:t>
            </a:r>
            <a:r>
              <a:rPr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作業のできる服装、靴、軍手、スコップなど持参。飲み物も忘れずに！</a:t>
            </a:r>
            <a:endParaRPr lang="en-US" altLang="ja-JP" sz="12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41CFEC2A-E867-DCA7-21AB-3843880195DE}"/>
              </a:ext>
            </a:extLst>
          </p:cNvPr>
          <p:cNvSpPr txBox="1"/>
          <p:nvPr/>
        </p:nvSpPr>
        <p:spPr>
          <a:xfrm>
            <a:off x="7653096" y="1366021"/>
            <a:ext cx="5632734" cy="483395"/>
          </a:xfrm>
          <a:prstGeom prst="rect">
            <a:avLst/>
          </a:prstGeom>
          <a:noFill/>
        </p:spPr>
        <p:txBody>
          <a:bodyPr wrap="square" rtlCol="0" anchor="ctr" anchorCtr="0">
            <a:noAutofit/>
          </a:bodyPr>
          <a:lstStyle/>
          <a:p>
            <a:pPr>
              <a:lnSpc>
                <a:spcPts val="1600"/>
              </a:lnSpc>
            </a:pPr>
            <a:r>
              <a:rPr lang="ja-JP" altLang="en-US" sz="1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自分の手で</a:t>
            </a:r>
            <a:r>
              <a:rPr kumimoji="1" lang="ja-JP" altLang="en-US" sz="1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夏野菜を育ててみましょう！</a:t>
            </a:r>
            <a:endParaRPr kumimoji="1" lang="en-US" altLang="ja-JP" sz="14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lnSpc>
                <a:spcPts val="1600"/>
              </a:lnSpc>
            </a:pPr>
            <a:r>
              <a:rPr lang="ja-JP" altLang="en-US" sz="1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生楽館の菜園（のぞみが丘小学校運動場の北側）で栽培または、</a:t>
            </a:r>
            <a:endParaRPr lang="en-US" altLang="ja-JP" sz="14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lnSpc>
                <a:spcPts val="1600"/>
              </a:lnSpc>
            </a:pPr>
            <a:r>
              <a:rPr lang="ja-JP" altLang="en-US" sz="1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野菜の土袋での栽培かを選べます。</a:t>
            </a:r>
            <a:endParaRPr lang="en-US" altLang="ja-JP" sz="14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lnSpc>
                <a:spcPts val="1600"/>
              </a:lnSpc>
            </a:pPr>
            <a:r>
              <a:rPr lang="ja-JP" altLang="en-US" sz="1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すでに、ご自分の畑で実践されている方のご参加も</a:t>
            </a:r>
            <a:r>
              <a:rPr lang="en-US" altLang="ja-JP" sz="1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OK</a:t>
            </a:r>
            <a:r>
              <a:rPr lang="ja-JP" altLang="en-US" sz="1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です</a:t>
            </a:r>
            <a:r>
              <a:rPr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。</a:t>
            </a:r>
            <a:endParaRPr lang="en-US" altLang="ja-JP" sz="12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lnSpc>
                <a:spcPts val="1600"/>
              </a:lnSpc>
            </a:pPr>
            <a:r>
              <a:rPr kumimoji="1" lang="ja-JP" altLang="en-US" sz="1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講義・指導は、「</a:t>
            </a:r>
            <a:r>
              <a:rPr kumimoji="1" lang="en-US" altLang="ja-JP" sz="1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JA</a:t>
            </a:r>
            <a:r>
              <a:rPr kumimoji="1" lang="ja-JP" altLang="en-US" sz="1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みい」さんより専門の方に来ていただきます。</a:t>
            </a:r>
            <a:endParaRPr kumimoji="1" lang="en-US" altLang="ja-JP" sz="14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lnSpc>
                <a:spcPts val="1600"/>
              </a:lnSpc>
            </a:pPr>
            <a:r>
              <a:rPr kumimoji="1"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endParaRPr lang="en-US" altLang="ja-JP" sz="12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pic>
        <p:nvPicPr>
          <p:cNvPr id="29" name="Picture 2" descr="苗を植える女の子のイラスト">
            <a:extLst>
              <a:ext uri="{FF2B5EF4-FFF2-40B4-BE49-F238E27FC236}">
                <a16:creationId xmlns:a16="http://schemas.microsoft.com/office/drawing/2014/main" id="{685227B5-F3E7-A402-CC7F-06F30F7BB8C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5018" y="820846"/>
            <a:ext cx="1418526" cy="14185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3" name="Picture 4" descr="いろいろな色を表すイラスト | かわいいフリー素材集 いらすとや">
            <a:extLst>
              <a:ext uri="{FF2B5EF4-FFF2-40B4-BE49-F238E27FC236}">
                <a16:creationId xmlns:a16="http://schemas.microsoft.com/office/drawing/2014/main" id="{A7C0B0B8-BB1F-E8F6-E390-C45C45A7FA3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51052" y="261083"/>
            <a:ext cx="645555" cy="6455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9" name="Picture 6" descr="寝る猫のイラスト">
            <a:extLst>
              <a:ext uri="{FF2B5EF4-FFF2-40B4-BE49-F238E27FC236}">
                <a16:creationId xmlns:a16="http://schemas.microsoft.com/office/drawing/2014/main" id="{A08BA7D1-E46C-B7ED-2FE4-812A66D93A1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47344" y="3958665"/>
            <a:ext cx="617120" cy="617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2" name="Picture 18" descr="スマートフォンで写真を撮る人のイラスト（女性・縦）">
            <a:extLst>
              <a:ext uri="{FF2B5EF4-FFF2-40B4-BE49-F238E27FC236}">
                <a16:creationId xmlns:a16="http://schemas.microsoft.com/office/drawing/2014/main" id="{F1661AC2-FE57-88F2-36B2-2C968308354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3611" y="4038762"/>
            <a:ext cx="572335" cy="7843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44" name="雲 2243">
            <a:extLst>
              <a:ext uri="{FF2B5EF4-FFF2-40B4-BE49-F238E27FC236}">
                <a16:creationId xmlns:a16="http://schemas.microsoft.com/office/drawing/2014/main" id="{82977B3C-0D21-B457-66FE-61C8144C9952}"/>
              </a:ext>
            </a:extLst>
          </p:cNvPr>
          <p:cNvSpPr/>
          <p:nvPr/>
        </p:nvSpPr>
        <p:spPr>
          <a:xfrm rot="20888430">
            <a:off x="-18867" y="2680773"/>
            <a:ext cx="1910436" cy="660846"/>
          </a:xfrm>
          <a:prstGeom prst="cloud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kumimoji="1" lang="ja-JP" altLang="en-US" sz="12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2256" name="テキスト ボックス 2255">
            <a:extLst>
              <a:ext uri="{FF2B5EF4-FFF2-40B4-BE49-F238E27FC236}">
                <a16:creationId xmlns:a16="http://schemas.microsoft.com/office/drawing/2014/main" id="{DBF815E1-E1B5-0508-6261-3D626B269AA2}"/>
              </a:ext>
            </a:extLst>
          </p:cNvPr>
          <p:cNvSpPr txBox="1"/>
          <p:nvPr/>
        </p:nvSpPr>
        <p:spPr>
          <a:xfrm rot="20727576">
            <a:off x="75772" y="2705365"/>
            <a:ext cx="200515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カメラ教室</a:t>
            </a:r>
          </a:p>
        </p:txBody>
      </p:sp>
      <p:sp>
        <p:nvSpPr>
          <p:cNvPr id="2273" name="テキスト ボックス 2272">
            <a:extLst>
              <a:ext uri="{FF2B5EF4-FFF2-40B4-BE49-F238E27FC236}">
                <a16:creationId xmlns:a16="http://schemas.microsoft.com/office/drawing/2014/main" id="{0F00747B-5B14-ED0B-9032-0003D22496B0}"/>
              </a:ext>
            </a:extLst>
          </p:cNvPr>
          <p:cNvSpPr txBox="1"/>
          <p:nvPr/>
        </p:nvSpPr>
        <p:spPr>
          <a:xfrm>
            <a:off x="1780046" y="2729559"/>
            <a:ext cx="214126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1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２回</a:t>
            </a:r>
            <a:r>
              <a:rPr kumimoji="1" lang="ja-JP" altLang="en-US" sz="11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連続講座です</a:t>
            </a:r>
          </a:p>
        </p:txBody>
      </p:sp>
      <p:sp>
        <p:nvSpPr>
          <p:cNvPr id="2274" name="小波 2273">
            <a:extLst>
              <a:ext uri="{FF2B5EF4-FFF2-40B4-BE49-F238E27FC236}">
                <a16:creationId xmlns:a16="http://schemas.microsoft.com/office/drawing/2014/main" id="{1D01EF25-19F0-230E-7C2A-0BDD83A05B63}"/>
              </a:ext>
            </a:extLst>
          </p:cNvPr>
          <p:cNvSpPr/>
          <p:nvPr/>
        </p:nvSpPr>
        <p:spPr>
          <a:xfrm>
            <a:off x="335397" y="4889123"/>
            <a:ext cx="2393762" cy="416385"/>
          </a:xfrm>
          <a:prstGeom prst="doubleWave">
            <a:avLst/>
          </a:prstGeom>
          <a:solidFill>
            <a:schemeClr val="tx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6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⭐のぞみ自遊セミナー</a:t>
            </a:r>
          </a:p>
        </p:txBody>
      </p:sp>
      <p:sp>
        <p:nvSpPr>
          <p:cNvPr id="2284" name="小波 2283">
            <a:extLst>
              <a:ext uri="{FF2B5EF4-FFF2-40B4-BE49-F238E27FC236}">
                <a16:creationId xmlns:a16="http://schemas.microsoft.com/office/drawing/2014/main" id="{613895E0-687E-3207-2F23-BECF4A5795F8}"/>
              </a:ext>
            </a:extLst>
          </p:cNvPr>
          <p:cNvSpPr/>
          <p:nvPr/>
        </p:nvSpPr>
        <p:spPr>
          <a:xfrm>
            <a:off x="7653096" y="160957"/>
            <a:ext cx="4043997" cy="757503"/>
          </a:xfrm>
          <a:prstGeom prst="doubleWave">
            <a:avLst/>
          </a:prstGeom>
          <a:solidFill>
            <a:srgbClr val="00B050"/>
          </a:solidFill>
          <a:ln>
            <a:noFill/>
          </a:ln>
          <a:effectLst>
            <a:softEdge rad="31750"/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000" dirty="0">
                <a:solidFill>
                  <a:schemeClr val="bg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楽しい</a:t>
            </a:r>
            <a:r>
              <a:rPr kumimoji="1" lang="ja-JP" altLang="en-US" sz="3600" dirty="0">
                <a:solidFill>
                  <a:schemeClr val="bg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夏</a:t>
            </a:r>
            <a:r>
              <a:rPr kumimoji="1" lang="ja-JP" altLang="en-US" sz="2000" dirty="0">
                <a:solidFill>
                  <a:schemeClr val="bg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野菜づくり（全</a:t>
            </a:r>
            <a:r>
              <a:rPr kumimoji="1" lang="en-US" altLang="ja-JP" sz="2000" dirty="0">
                <a:solidFill>
                  <a:schemeClr val="bg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5</a:t>
            </a:r>
            <a:r>
              <a:rPr kumimoji="1" lang="ja-JP" altLang="en-US" sz="2000" dirty="0">
                <a:solidFill>
                  <a:schemeClr val="bg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回）</a:t>
            </a:r>
          </a:p>
        </p:txBody>
      </p:sp>
      <p:pic>
        <p:nvPicPr>
          <p:cNvPr id="1044" name="Picture 20" descr="伸びをしている猫のイラスト">
            <a:extLst>
              <a:ext uri="{FF2B5EF4-FFF2-40B4-BE49-F238E27FC236}">
                <a16:creationId xmlns:a16="http://schemas.microsoft.com/office/drawing/2014/main" id="{C48D3340-2719-2C6C-182F-5AE72496B6F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81302" y="2573827"/>
            <a:ext cx="954358" cy="6251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6" name="Picture 22" descr="座る猫のイラスト">
            <a:extLst>
              <a:ext uri="{FF2B5EF4-FFF2-40B4-BE49-F238E27FC236}">
                <a16:creationId xmlns:a16="http://schemas.microsoft.com/office/drawing/2014/main" id="{D59E99C2-CBD9-3064-E99E-F1E917CA4CF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82975" y="3555801"/>
            <a:ext cx="633569" cy="6304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8" name="Picture 24" descr="かわいい船のイラスト">
            <a:extLst>
              <a:ext uri="{FF2B5EF4-FFF2-40B4-BE49-F238E27FC236}">
                <a16:creationId xmlns:a16="http://schemas.microsoft.com/office/drawing/2014/main" id="{DAE83CF9-8B07-53F7-9458-9FF949078B0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21492" y="2778862"/>
            <a:ext cx="582404" cy="4833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91" name="小波 2290">
            <a:extLst>
              <a:ext uri="{FF2B5EF4-FFF2-40B4-BE49-F238E27FC236}">
                <a16:creationId xmlns:a16="http://schemas.microsoft.com/office/drawing/2014/main" id="{07D3763B-799F-D7A2-86B2-97F57D2999AF}"/>
              </a:ext>
            </a:extLst>
          </p:cNvPr>
          <p:cNvSpPr/>
          <p:nvPr/>
        </p:nvSpPr>
        <p:spPr>
          <a:xfrm>
            <a:off x="335397" y="6702305"/>
            <a:ext cx="2826433" cy="416385"/>
          </a:xfrm>
          <a:prstGeom prst="doubleWave">
            <a:avLst/>
          </a:prstGeom>
          <a:solidFill>
            <a:schemeClr val="tx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6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⭐フレフレ元気アップ教室</a:t>
            </a:r>
          </a:p>
        </p:txBody>
      </p:sp>
      <p:sp>
        <p:nvSpPr>
          <p:cNvPr id="2292" name="小波 2291">
            <a:extLst>
              <a:ext uri="{FF2B5EF4-FFF2-40B4-BE49-F238E27FC236}">
                <a16:creationId xmlns:a16="http://schemas.microsoft.com/office/drawing/2014/main" id="{22D31B56-5EB5-E546-45E7-CC843D0E8D20}"/>
              </a:ext>
            </a:extLst>
          </p:cNvPr>
          <p:cNvSpPr/>
          <p:nvPr/>
        </p:nvSpPr>
        <p:spPr>
          <a:xfrm>
            <a:off x="344970" y="8470289"/>
            <a:ext cx="2703221" cy="416385"/>
          </a:xfrm>
          <a:prstGeom prst="doubleWave">
            <a:avLst/>
          </a:prstGeom>
          <a:solidFill>
            <a:schemeClr val="tx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6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⭐ちいき健康ウオーキング</a:t>
            </a:r>
          </a:p>
        </p:txBody>
      </p:sp>
      <p:pic>
        <p:nvPicPr>
          <p:cNvPr id="1026" name="Picture 2" descr="野菜のライン素材">
            <a:extLst>
              <a:ext uri="{FF2B5EF4-FFF2-40B4-BE49-F238E27FC236}">
                <a16:creationId xmlns:a16="http://schemas.microsoft.com/office/drawing/2014/main" id="{BCAF2FDD-53EA-1650-0FA1-8A04A7108FF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00037" y="5265435"/>
            <a:ext cx="6646909" cy="2850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オクラのイラスト（野菜）">
            <a:extLst>
              <a:ext uri="{FF2B5EF4-FFF2-40B4-BE49-F238E27FC236}">
                <a16:creationId xmlns:a16="http://schemas.microsoft.com/office/drawing/2014/main" id="{11C25A86-2438-0A77-65E8-F83797E6BFD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480600" y="218288"/>
            <a:ext cx="971011" cy="9710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Picture 6" descr="ミニトマト・プチトマトのイラスト">
            <a:extLst>
              <a:ext uri="{FF2B5EF4-FFF2-40B4-BE49-F238E27FC236}">
                <a16:creationId xmlns:a16="http://schemas.microsoft.com/office/drawing/2014/main" id="{FECE67F0-11EA-DED8-4F66-62F9A6CDDAD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404003" y="3332558"/>
            <a:ext cx="1018532" cy="10185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7B91F39A-F96C-B194-1EC5-5BE1532BF886}"/>
              </a:ext>
            </a:extLst>
          </p:cNvPr>
          <p:cNvSpPr txBox="1"/>
          <p:nvPr/>
        </p:nvSpPr>
        <p:spPr>
          <a:xfrm>
            <a:off x="11063027" y="5734828"/>
            <a:ext cx="3373423" cy="1077218"/>
          </a:xfrm>
          <a:custGeom>
            <a:avLst/>
            <a:gdLst>
              <a:gd name="connsiteX0" fmla="*/ 0 w 3373423"/>
              <a:gd name="connsiteY0" fmla="*/ 0 h 1323439"/>
              <a:gd name="connsiteX1" fmla="*/ 607216 w 3373423"/>
              <a:gd name="connsiteY1" fmla="*/ 0 h 1323439"/>
              <a:gd name="connsiteX2" fmla="*/ 1349369 w 3373423"/>
              <a:gd name="connsiteY2" fmla="*/ 0 h 1323439"/>
              <a:gd name="connsiteX3" fmla="*/ 1922851 w 3373423"/>
              <a:gd name="connsiteY3" fmla="*/ 0 h 1323439"/>
              <a:gd name="connsiteX4" fmla="*/ 2631270 w 3373423"/>
              <a:gd name="connsiteY4" fmla="*/ 0 h 1323439"/>
              <a:gd name="connsiteX5" fmla="*/ 3373423 w 3373423"/>
              <a:gd name="connsiteY5" fmla="*/ 0 h 1323439"/>
              <a:gd name="connsiteX6" fmla="*/ 3373423 w 3373423"/>
              <a:gd name="connsiteY6" fmla="*/ 622016 h 1323439"/>
              <a:gd name="connsiteX7" fmla="*/ 3373423 w 3373423"/>
              <a:gd name="connsiteY7" fmla="*/ 1323439 h 1323439"/>
              <a:gd name="connsiteX8" fmla="*/ 2698738 w 3373423"/>
              <a:gd name="connsiteY8" fmla="*/ 1323439 h 1323439"/>
              <a:gd name="connsiteX9" fmla="*/ 1990320 w 3373423"/>
              <a:gd name="connsiteY9" fmla="*/ 1323439 h 1323439"/>
              <a:gd name="connsiteX10" fmla="*/ 1248167 w 3373423"/>
              <a:gd name="connsiteY10" fmla="*/ 1323439 h 1323439"/>
              <a:gd name="connsiteX11" fmla="*/ 0 w 3373423"/>
              <a:gd name="connsiteY11" fmla="*/ 1323439 h 1323439"/>
              <a:gd name="connsiteX12" fmla="*/ 0 w 3373423"/>
              <a:gd name="connsiteY12" fmla="*/ 648485 h 1323439"/>
              <a:gd name="connsiteX13" fmla="*/ 0 w 3373423"/>
              <a:gd name="connsiteY13" fmla="*/ 0 h 13234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3373423" h="1323439" extrusionOk="0">
                <a:moveTo>
                  <a:pt x="0" y="0"/>
                </a:moveTo>
                <a:cubicBezTo>
                  <a:pt x="192426" y="-4423"/>
                  <a:pt x="398049" y="14638"/>
                  <a:pt x="607216" y="0"/>
                </a:cubicBezTo>
                <a:cubicBezTo>
                  <a:pt x="816383" y="-14638"/>
                  <a:pt x="1024297" y="-3892"/>
                  <a:pt x="1349369" y="0"/>
                </a:cubicBezTo>
                <a:cubicBezTo>
                  <a:pt x="1674441" y="3892"/>
                  <a:pt x="1648822" y="-8273"/>
                  <a:pt x="1922851" y="0"/>
                </a:cubicBezTo>
                <a:cubicBezTo>
                  <a:pt x="2196880" y="8273"/>
                  <a:pt x="2489485" y="12306"/>
                  <a:pt x="2631270" y="0"/>
                </a:cubicBezTo>
                <a:cubicBezTo>
                  <a:pt x="2773055" y="-12306"/>
                  <a:pt x="3140441" y="-28517"/>
                  <a:pt x="3373423" y="0"/>
                </a:cubicBezTo>
                <a:cubicBezTo>
                  <a:pt x="3388435" y="259019"/>
                  <a:pt x="3388967" y="437410"/>
                  <a:pt x="3373423" y="622016"/>
                </a:cubicBezTo>
                <a:cubicBezTo>
                  <a:pt x="3357879" y="806622"/>
                  <a:pt x="3369862" y="995297"/>
                  <a:pt x="3373423" y="1323439"/>
                </a:cubicBezTo>
                <a:cubicBezTo>
                  <a:pt x="3059249" y="1309434"/>
                  <a:pt x="3019889" y="1317075"/>
                  <a:pt x="2698738" y="1323439"/>
                </a:cubicBezTo>
                <a:cubicBezTo>
                  <a:pt x="2377588" y="1329803"/>
                  <a:pt x="2278312" y="1297992"/>
                  <a:pt x="1990320" y="1323439"/>
                </a:cubicBezTo>
                <a:cubicBezTo>
                  <a:pt x="1702328" y="1348886"/>
                  <a:pt x="1618469" y="1295569"/>
                  <a:pt x="1248167" y="1323439"/>
                </a:cubicBezTo>
                <a:cubicBezTo>
                  <a:pt x="877865" y="1351309"/>
                  <a:pt x="494922" y="1375838"/>
                  <a:pt x="0" y="1323439"/>
                </a:cubicBezTo>
                <a:cubicBezTo>
                  <a:pt x="20364" y="993924"/>
                  <a:pt x="-17900" y="828361"/>
                  <a:pt x="0" y="648485"/>
                </a:cubicBezTo>
                <a:cubicBezTo>
                  <a:pt x="17900" y="468609"/>
                  <a:pt x="-1186" y="280505"/>
                  <a:pt x="0" y="0"/>
                </a:cubicBezTo>
                <a:close/>
              </a:path>
            </a:pathLst>
          </a:custGeom>
          <a:noFill/>
          <a:ln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3064452438">
                  <a:custGeom>
                    <a:avLst/>
                    <a:gdLst>
                      <a:gd name="connsiteX0" fmla="*/ 0 w 3373423"/>
                      <a:gd name="connsiteY0" fmla="*/ 0 h 1077218"/>
                      <a:gd name="connsiteX1" fmla="*/ 607216 w 3373423"/>
                      <a:gd name="connsiteY1" fmla="*/ 0 h 1077218"/>
                      <a:gd name="connsiteX2" fmla="*/ 1349369 w 3373423"/>
                      <a:gd name="connsiteY2" fmla="*/ 0 h 1077218"/>
                      <a:gd name="connsiteX3" fmla="*/ 1922851 w 3373423"/>
                      <a:gd name="connsiteY3" fmla="*/ 0 h 1077218"/>
                      <a:gd name="connsiteX4" fmla="*/ 2631270 w 3373423"/>
                      <a:gd name="connsiteY4" fmla="*/ 0 h 1077218"/>
                      <a:gd name="connsiteX5" fmla="*/ 3373423 w 3373423"/>
                      <a:gd name="connsiteY5" fmla="*/ 0 h 1077218"/>
                      <a:gd name="connsiteX6" fmla="*/ 3373423 w 3373423"/>
                      <a:gd name="connsiteY6" fmla="*/ 506292 h 1077218"/>
                      <a:gd name="connsiteX7" fmla="*/ 3373423 w 3373423"/>
                      <a:gd name="connsiteY7" fmla="*/ 1077218 h 1077218"/>
                      <a:gd name="connsiteX8" fmla="*/ 2698738 w 3373423"/>
                      <a:gd name="connsiteY8" fmla="*/ 1077218 h 1077218"/>
                      <a:gd name="connsiteX9" fmla="*/ 1990320 w 3373423"/>
                      <a:gd name="connsiteY9" fmla="*/ 1077218 h 1077218"/>
                      <a:gd name="connsiteX10" fmla="*/ 1248167 w 3373423"/>
                      <a:gd name="connsiteY10" fmla="*/ 1077218 h 1077218"/>
                      <a:gd name="connsiteX11" fmla="*/ 0 w 3373423"/>
                      <a:gd name="connsiteY11" fmla="*/ 1077218 h 1077218"/>
                      <a:gd name="connsiteX12" fmla="*/ 0 w 3373423"/>
                      <a:gd name="connsiteY12" fmla="*/ 527836 h 1077218"/>
                      <a:gd name="connsiteX13" fmla="*/ 0 w 3373423"/>
                      <a:gd name="connsiteY13" fmla="*/ 0 h 107721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</a:cxnLst>
                    <a:rect l="l" t="t" r="r" b="b"/>
                    <a:pathLst>
                      <a:path w="3373423" h="1077218" extrusionOk="0">
                        <a:moveTo>
                          <a:pt x="0" y="0"/>
                        </a:moveTo>
                        <a:cubicBezTo>
                          <a:pt x="188485" y="13786"/>
                          <a:pt x="365221" y="-19439"/>
                          <a:pt x="607216" y="0"/>
                        </a:cubicBezTo>
                        <a:cubicBezTo>
                          <a:pt x="841109" y="-31392"/>
                          <a:pt x="1020896" y="-45665"/>
                          <a:pt x="1349369" y="0"/>
                        </a:cubicBezTo>
                        <a:cubicBezTo>
                          <a:pt x="1674729" y="9251"/>
                          <a:pt x="1652030" y="-7573"/>
                          <a:pt x="1922851" y="0"/>
                        </a:cubicBezTo>
                        <a:cubicBezTo>
                          <a:pt x="2216584" y="29946"/>
                          <a:pt x="2491507" y="35770"/>
                          <a:pt x="2631270" y="0"/>
                        </a:cubicBezTo>
                        <a:cubicBezTo>
                          <a:pt x="2715007" y="-11066"/>
                          <a:pt x="3160051" y="-28615"/>
                          <a:pt x="3373423" y="0"/>
                        </a:cubicBezTo>
                        <a:cubicBezTo>
                          <a:pt x="3413422" y="223867"/>
                          <a:pt x="3408901" y="380219"/>
                          <a:pt x="3373423" y="506292"/>
                        </a:cubicBezTo>
                        <a:cubicBezTo>
                          <a:pt x="3379273" y="666351"/>
                          <a:pt x="3395361" y="782123"/>
                          <a:pt x="3373423" y="1077218"/>
                        </a:cubicBezTo>
                        <a:cubicBezTo>
                          <a:pt x="3061938" y="1066190"/>
                          <a:pt x="3022568" y="1075645"/>
                          <a:pt x="2698738" y="1077218"/>
                        </a:cubicBezTo>
                        <a:cubicBezTo>
                          <a:pt x="2385776" y="1079670"/>
                          <a:pt x="2274920" y="1059126"/>
                          <a:pt x="1990320" y="1077218"/>
                        </a:cubicBezTo>
                        <a:cubicBezTo>
                          <a:pt x="1708081" y="1105274"/>
                          <a:pt x="1629264" y="1058182"/>
                          <a:pt x="1248167" y="1077218"/>
                        </a:cubicBezTo>
                        <a:cubicBezTo>
                          <a:pt x="913872" y="1023874"/>
                          <a:pt x="487877" y="1112627"/>
                          <a:pt x="0" y="1077218"/>
                        </a:cubicBezTo>
                        <a:cubicBezTo>
                          <a:pt x="20866" y="819412"/>
                          <a:pt x="-22579" y="666447"/>
                          <a:pt x="0" y="527836"/>
                        </a:cubicBezTo>
                        <a:cubicBezTo>
                          <a:pt x="-935" y="394276"/>
                          <a:pt x="12395" y="212198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Freehand/>
                  </ask:type>
                </ask:lineSketchStyleProps>
              </a:ext>
            </a:extLst>
          </a:ln>
        </p:spPr>
        <p:txBody>
          <a:bodyPr wrap="square" rtlCol="0">
            <a:spAutoFit/>
          </a:bodyPr>
          <a:lstStyle/>
          <a:p>
            <a:r>
              <a:rPr kumimoji="1" lang="ja-JP" altLang="en-US" sz="1600" dirty="0"/>
              <a:t>小郡市では、令和</a:t>
            </a:r>
            <a:r>
              <a:rPr kumimoji="1" lang="en-US" altLang="ja-JP" sz="1600" dirty="0"/>
              <a:t>7</a:t>
            </a:r>
            <a:r>
              <a:rPr kumimoji="1" lang="ja-JP" altLang="en-US" sz="1600" dirty="0"/>
              <a:t>年度よりコミセン主催講座において受講料（参加費）をいただくこととなりました。料金は各講座案内をご参照ください。</a:t>
            </a: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68EB701B-DB81-C178-F4BC-FB65C1D70ECA}"/>
              </a:ext>
            </a:extLst>
          </p:cNvPr>
          <p:cNvSpPr txBox="1"/>
          <p:nvPr/>
        </p:nvSpPr>
        <p:spPr>
          <a:xfrm>
            <a:off x="11063027" y="6981658"/>
            <a:ext cx="3373423" cy="1000274"/>
          </a:xfrm>
          <a:custGeom>
            <a:avLst/>
            <a:gdLst>
              <a:gd name="connsiteX0" fmla="*/ 0 w 3373423"/>
              <a:gd name="connsiteY0" fmla="*/ 0 h 1000274"/>
              <a:gd name="connsiteX1" fmla="*/ 607216 w 3373423"/>
              <a:gd name="connsiteY1" fmla="*/ 0 h 1000274"/>
              <a:gd name="connsiteX2" fmla="*/ 1349369 w 3373423"/>
              <a:gd name="connsiteY2" fmla="*/ 0 h 1000274"/>
              <a:gd name="connsiteX3" fmla="*/ 1922851 w 3373423"/>
              <a:gd name="connsiteY3" fmla="*/ 0 h 1000274"/>
              <a:gd name="connsiteX4" fmla="*/ 2631270 w 3373423"/>
              <a:gd name="connsiteY4" fmla="*/ 0 h 1000274"/>
              <a:gd name="connsiteX5" fmla="*/ 3373423 w 3373423"/>
              <a:gd name="connsiteY5" fmla="*/ 0 h 1000274"/>
              <a:gd name="connsiteX6" fmla="*/ 3373423 w 3373423"/>
              <a:gd name="connsiteY6" fmla="*/ 470129 h 1000274"/>
              <a:gd name="connsiteX7" fmla="*/ 3373423 w 3373423"/>
              <a:gd name="connsiteY7" fmla="*/ 1000274 h 1000274"/>
              <a:gd name="connsiteX8" fmla="*/ 2698738 w 3373423"/>
              <a:gd name="connsiteY8" fmla="*/ 1000274 h 1000274"/>
              <a:gd name="connsiteX9" fmla="*/ 1990320 w 3373423"/>
              <a:gd name="connsiteY9" fmla="*/ 1000274 h 1000274"/>
              <a:gd name="connsiteX10" fmla="*/ 1248167 w 3373423"/>
              <a:gd name="connsiteY10" fmla="*/ 1000274 h 1000274"/>
              <a:gd name="connsiteX11" fmla="*/ 0 w 3373423"/>
              <a:gd name="connsiteY11" fmla="*/ 1000274 h 1000274"/>
              <a:gd name="connsiteX12" fmla="*/ 0 w 3373423"/>
              <a:gd name="connsiteY12" fmla="*/ 490134 h 1000274"/>
              <a:gd name="connsiteX13" fmla="*/ 0 w 3373423"/>
              <a:gd name="connsiteY13" fmla="*/ 0 h 10002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3373423" h="1000274" extrusionOk="0">
                <a:moveTo>
                  <a:pt x="0" y="0"/>
                </a:moveTo>
                <a:cubicBezTo>
                  <a:pt x="192426" y="-4423"/>
                  <a:pt x="398049" y="14638"/>
                  <a:pt x="607216" y="0"/>
                </a:cubicBezTo>
                <a:cubicBezTo>
                  <a:pt x="816383" y="-14638"/>
                  <a:pt x="1024297" y="-3892"/>
                  <a:pt x="1349369" y="0"/>
                </a:cubicBezTo>
                <a:cubicBezTo>
                  <a:pt x="1674441" y="3892"/>
                  <a:pt x="1648822" y="-8273"/>
                  <a:pt x="1922851" y="0"/>
                </a:cubicBezTo>
                <a:cubicBezTo>
                  <a:pt x="2196880" y="8273"/>
                  <a:pt x="2489485" y="12306"/>
                  <a:pt x="2631270" y="0"/>
                </a:cubicBezTo>
                <a:cubicBezTo>
                  <a:pt x="2773055" y="-12306"/>
                  <a:pt x="3140441" y="-28517"/>
                  <a:pt x="3373423" y="0"/>
                </a:cubicBezTo>
                <a:cubicBezTo>
                  <a:pt x="3385864" y="187066"/>
                  <a:pt x="3363821" y="293593"/>
                  <a:pt x="3373423" y="470129"/>
                </a:cubicBezTo>
                <a:cubicBezTo>
                  <a:pt x="3383025" y="646665"/>
                  <a:pt x="3363390" y="737813"/>
                  <a:pt x="3373423" y="1000274"/>
                </a:cubicBezTo>
                <a:cubicBezTo>
                  <a:pt x="3059249" y="986269"/>
                  <a:pt x="3019889" y="993910"/>
                  <a:pt x="2698738" y="1000274"/>
                </a:cubicBezTo>
                <a:cubicBezTo>
                  <a:pt x="2377588" y="1006638"/>
                  <a:pt x="2278312" y="974827"/>
                  <a:pt x="1990320" y="1000274"/>
                </a:cubicBezTo>
                <a:cubicBezTo>
                  <a:pt x="1702328" y="1025721"/>
                  <a:pt x="1618469" y="972404"/>
                  <a:pt x="1248167" y="1000274"/>
                </a:cubicBezTo>
                <a:cubicBezTo>
                  <a:pt x="877865" y="1028144"/>
                  <a:pt x="494922" y="1052673"/>
                  <a:pt x="0" y="1000274"/>
                </a:cubicBezTo>
                <a:cubicBezTo>
                  <a:pt x="24317" y="862135"/>
                  <a:pt x="2081" y="678271"/>
                  <a:pt x="0" y="490134"/>
                </a:cubicBezTo>
                <a:cubicBezTo>
                  <a:pt x="-2081" y="301997"/>
                  <a:pt x="-21883" y="198170"/>
                  <a:pt x="0" y="0"/>
                </a:cubicBezTo>
                <a:close/>
              </a:path>
            </a:pathLst>
          </a:custGeom>
          <a:noFill/>
          <a:ln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3064452438">
                  <a:custGeom>
                    <a:avLst/>
                    <a:gdLst>
                      <a:gd name="connsiteX0" fmla="*/ 0 w 3373423"/>
                      <a:gd name="connsiteY0" fmla="*/ 0 h 1000274"/>
                      <a:gd name="connsiteX1" fmla="*/ 607216 w 3373423"/>
                      <a:gd name="connsiteY1" fmla="*/ 0 h 1000274"/>
                      <a:gd name="connsiteX2" fmla="*/ 1349369 w 3373423"/>
                      <a:gd name="connsiteY2" fmla="*/ 0 h 1000274"/>
                      <a:gd name="connsiteX3" fmla="*/ 1922851 w 3373423"/>
                      <a:gd name="connsiteY3" fmla="*/ 0 h 1000274"/>
                      <a:gd name="connsiteX4" fmla="*/ 2631270 w 3373423"/>
                      <a:gd name="connsiteY4" fmla="*/ 0 h 1000274"/>
                      <a:gd name="connsiteX5" fmla="*/ 3373423 w 3373423"/>
                      <a:gd name="connsiteY5" fmla="*/ 0 h 1000274"/>
                      <a:gd name="connsiteX6" fmla="*/ 3373423 w 3373423"/>
                      <a:gd name="connsiteY6" fmla="*/ 470129 h 1000274"/>
                      <a:gd name="connsiteX7" fmla="*/ 3373423 w 3373423"/>
                      <a:gd name="connsiteY7" fmla="*/ 1000274 h 1000274"/>
                      <a:gd name="connsiteX8" fmla="*/ 2698738 w 3373423"/>
                      <a:gd name="connsiteY8" fmla="*/ 1000274 h 1000274"/>
                      <a:gd name="connsiteX9" fmla="*/ 1990320 w 3373423"/>
                      <a:gd name="connsiteY9" fmla="*/ 1000274 h 1000274"/>
                      <a:gd name="connsiteX10" fmla="*/ 1248167 w 3373423"/>
                      <a:gd name="connsiteY10" fmla="*/ 1000274 h 1000274"/>
                      <a:gd name="connsiteX11" fmla="*/ 0 w 3373423"/>
                      <a:gd name="connsiteY11" fmla="*/ 1000274 h 1000274"/>
                      <a:gd name="connsiteX12" fmla="*/ 0 w 3373423"/>
                      <a:gd name="connsiteY12" fmla="*/ 490134 h 1000274"/>
                      <a:gd name="connsiteX13" fmla="*/ 0 w 3373423"/>
                      <a:gd name="connsiteY13" fmla="*/ 0 h 1000274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</a:cxnLst>
                    <a:rect l="l" t="t" r="r" b="b"/>
                    <a:pathLst>
                      <a:path w="3373423" h="1000274" extrusionOk="0">
                        <a:moveTo>
                          <a:pt x="0" y="0"/>
                        </a:moveTo>
                        <a:cubicBezTo>
                          <a:pt x="185656" y="25446"/>
                          <a:pt x="391239" y="8134"/>
                          <a:pt x="607216" y="0"/>
                        </a:cubicBezTo>
                        <a:cubicBezTo>
                          <a:pt x="820921" y="-18212"/>
                          <a:pt x="1020386" y="-52759"/>
                          <a:pt x="1349369" y="0"/>
                        </a:cubicBezTo>
                        <a:cubicBezTo>
                          <a:pt x="1674733" y="10057"/>
                          <a:pt x="1653838" y="-9584"/>
                          <a:pt x="1922851" y="0"/>
                        </a:cubicBezTo>
                        <a:cubicBezTo>
                          <a:pt x="2212416" y="26576"/>
                          <a:pt x="2492264" y="47704"/>
                          <a:pt x="2631270" y="0"/>
                        </a:cubicBezTo>
                        <a:cubicBezTo>
                          <a:pt x="2765882" y="-12436"/>
                          <a:pt x="3175900" y="-38287"/>
                          <a:pt x="3373423" y="0"/>
                        </a:cubicBezTo>
                        <a:cubicBezTo>
                          <a:pt x="3391981" y="190258"/>
                          <a:pt x="3378262" y="311116"/>
                          <a:pt x="3373423" y="470129"/>
                        </a:cubicBezTo>
                        <a:cubicBezTo>
                          <a:pt x="3398646" y="653820"/>
                          <a:pt x="3365770" y="735199"/>
                          <a:pt x="3373423" y="1000274"/>
                        </a:cubicBezTo>
                        <a:cubicBezTo>
                          <a:pt x="3068539" y="987554"/>
                          <a:pt x="3022279" y="997128"/>
                          <a:pt x="2698738" y="1000274"/>
                        </a:cubicBezTo>
                        <a:cubicBezTo>
                          <a:pt x="2394539" y="1000992"/>
                          <a:pt x="2275301" y="977153"/>
                          <a:pt x="1990320" y="1000274"/>
                        </a:cubicBezTo>
                        <a:cubicBezTo>
                          <a:pt x="1707274" y="1032034"/>
                          <a:pt x="1627017" y="975294"/>
                          <a:pt x="1248167" y="1000274"/>
                        </a:cubicBezTo>
                        <a:cubicBezTo>
                          <a:pt x="890504" y="1001457"/>
                          <a:pt x="436147" y="992265"/>
                          <a:pt x="0" y="1000274"/>
                        </a:cubicBezTo>
                        <a:cubicBezTo>
                          <a:pt x="25436" y="885341"/>
                          <a:pt x="-3387" y="669156"/>
                          <a:pt x="0" y="490134"/>
                        </a:cubicBezTo>
                        <a:cubicBezTo>
                          <a:pt x="-6311" y="304883"/>
                          <a:pt x="-5773" y="179049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Freehand/>
                  </ask:type>
                </ask:lineSketchStyleProps>
              </a:ext>
            </a:extLst>
          </a:ln>
        </p:spPr>
        <p:txBody>
          <a:bodyPr wrap="square" rtlCol="0">
            <a:spAutoFit/>
          </a:bodyPr>
          <a:lstStyle/>
          <a:p>
            <a:r>
              <a:rPr kumimoji="1" lang="ja-JP" altLang="en-US" sz="1600" dirty="0"/>
              <a:t>市内コミュニティセンターの施設</a:t>
            </a:r>
            <a:endParaRPr kumimoji="1" lang="en-US" altLang="ja-JP" sz="1600" dirty="0"/>
          </a:p>
          <a:p>
            <a:r>
              <a:rPr kumimoji="1" lang="ja-JP" altLang="en-US" sz="1600" dirty="0"/>
              <a:t>の空き状況確認、予約がオンラ</a:t>
            </a:r>
            <a:endParaRPr kumimoji="1" lang="en-US" altLang="ja-JP" sz="1600" dirty="0"/>
          </a:p>
          <a:p>
            <a:r>
              <a:rPr kumimoji="1" lang="ja-JP" altLang="en-US" sz="1600" dirty="0"/>
              <a:t>インでできます。ご活用ください。</a:t>
            </a:r>
            <a:r>
              <a:rPr lang="ja-JP" altLang="en-US" sz="1100" u="sng" dirty="0">
                <a:solidFill>
                  <a:srgbClr val="FF1493"/>
                </a:solidFill>
                <a:latin typeface="Meiryo" panose="020B0604030504040204" pitchFamily="50" charset="-128"/>
                <a:ea typeface="Meiryo" panose="020B0604030504040204" pitchFamily="50" charset="-128"/>
              </a:rPr>
              <a:t>のぞ</a:t>
            </a:r>
            <a:r>
              <a:rPr lang="en-US" altLang="ja-JP" sz="1100" dirty="0">
                <a:latin typeface="Meiryo" panose="020B0604030504040204" pitchFamily="50" charset="-128"/>
                <a:ea typeface="Meiryo" panose="020B0604030504040204" pitchFamily="50" charset="-128"/>
              </a:rPr>
              <a:t>※</a:t>
            </a:r>
            <a:r>
              <a:rPr lang="ja-JP" altLang="en-US" sz="1100" dirty="0">
                <a:latin typeface="Meiryo" panose="020B0604030504040204" pitchFamily="50" charset="-128"/>
                <a:ea typeface="Meiryo" panose="020B0604030504040204" pitchFamily="50" charset="-128"/>
              </a:rPr>
              <a:t>生楽館の特別教室は窓口対応のみ</a:t>
            </a:r>
            <a:endParaRPr kumimoji="1" lang="ja-JP" altLang="en-US" sz="1600" dirty="0"/>
          </a:p>
        </p:txBody>
      </p:sp>
      <p:sp>
        <p:nvSpPr>
          <p:cNvPr id="10" name="角丸四角形 2251">
            <a:extLst>
              <a:ext uri="{FF2B5EF4-FFF2-40B4-BE49-F238E27FC236}">
                <a16:creationId xmlns:a16="http://schemas.microsoft.com/office/drawing/2014/main" id="{EFF5A433-7252-C281-685F-74794E64AA33}"/>
              </a:ext>
            </a:extLst>
          </p:cNvPr>
          <p:cNvSpPr/>
          <p:nvPr/>
        </p:nvSpPr>
        <p:spPr>
          <a:xfrm>
            <a:off x="14353" y="2271186"/>
            <a:ext cx="3940960" cy="317411"/>
          </a:xfrm>
          <a:prstGeom prst="roundRect">
            <a:avLst/>
          </a:prstGeom>
          <a:noFill/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1105" tIns="50553" rIns="101105" bIns="50553" rtlCol="0" anchor="b" anchorCtr="0"/>
          <a:lstStyle/>
          <a:p>
            <a:r>
              <a:rPr lang="ja-JP" altLang="en-US" sz="1800" b="1" dirty="0">
                <a:solidFill>
                  <a:srgbClr val="33CC33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endParaRPr lang="en-US" altLang="ja-JP" sz="1800" b="1" dirty="0">
              <a:solidFill>
                <a:srgbClr val="33CC33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2400" dirty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🌸</a:t>
            </a:r>
            <a:r>
              <a:rPr lang="ja-JP" altLang="en-US" sz="2400" b="1" dirty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主催講座のご案内🌸</a:t>
            </a:r>
          </a:p>
        </p:txBody>
      </p:sp>
      <p:pic>
        <p:nvPicPr>
          <p:cNvPr id="13" name="図 12">
            <a:extLst>
              <a:ext uri="{FF2B5EF4-FFF2-40B4-BE49-F238E27FC236}">
                <a16:creationId xmlns:a16="http://schemas.microsoft.com/office/drawing/2014/main" id="{05056518-6FA4-3994-6FA5-6DA263D74E48}"/>
              </a:ext>
            </a:extLst>
          </p:cNvPr>
          <p:cNvPicPr>
            <a:picLocks noChangeAspect="1"/>
          </p:cNvPicPr>
          <p:nvPr/>
        </p:nvPicPr>
        <p:blipFill>
          <a:blip r:embed="rId2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896476" y="7358445"/>
            <a:ext cx="665569" cy="650612"/>
          </a:xfrm>
          <a:prstGeom prst="rect">
            <a:avLst/>
          </a:prstGeom>
        </p:spPr>
      </p:pic>
      <p:pic>
        <p:nvPicPr>
          <p:cNvPr id="17" name="図 16">
            <a:extLst>
              <a:ext uri="{FF2B5EF4-FFF2-40B4-BE49-F238E27FC236}">
                <a16:creationId xmlns:a16="http://schemas.microsoft.com/office/drawing/2014/main" id="{52E8205D-4EDE-F987-1147-AB8E73C3B53D}"/>
              </a:ext>
            </a:extLst>
          </p:cNvPr>
          <p:cNvPicPr>
            <a:picLocks noChangeAspect="1"/>
          </p:cNvPicPr>
          <p:nvPr/>
        </p:nvPicPr>
        <p:blipFill>
          <a:blip r:embed="rId2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8116"/>
          <a:stretch/>
        </p:blipFill>
        <p:spPr>
          <a:xfrm>
            <a:off x="6108539" y="7325822"/>
            <a:ext cx="991221" cy="608737"/>
          </a:xfrm>
          <a:prstGeom prst="rect">
            <a:avLst/>
          </a:prstGeom>
        </p:spPr>
      </p:pic>
      <p:pic>
        <p:nvPicPr>
          <p:cNvPr id="1034" name="Picture 10" descr="■">
            <a:extLst>
              <a:ext uri="{FF2B5EF4-FFF2-40B4-BE49-F238E27FC236}">
                <a16:creationId xmlns:a16="http://schemas.microsoft.com/office/drawing/2014/main" id="{1D040917-02F3-6E6D-E48A-44E304C4437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95587" y="5110624"/>
            <a:ext cx="1187001" cy="9288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8" name="Picture 14" descr="ウォーキングをする女性のイラスト">
            <a:extLst>
              <a:ext uri="{FF2B5EF4-FFF2-40B4-BE49-F238E27FC236}">
                <a16:creationId xmlns:a16="http://schemas.microsoft.com/office/drawing/2014/main" id="{5B57B8E2-D35D-CAF4-057F-7BB4EA2C3F8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41172" y="8462086"/>
            <a:ext cx="712709" cy="10312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ウォーキングをする男性のイラスト">
            <a:extLst>
              <a:ext uri="{FF2B5EF4-FFF2-40B4-BE49-F238E27FC236}">
                <a16:creationId xmlns:a16="http://schemas.microsoft.com/office/drawing/2014/main" id="{615FE752-796A-0FE9-42A7-D032C82F5A4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43645" y="9172794"/>
            <a:ext cx="658518" cy="9844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027550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6699FF"/>
        </a:solidFill>
        <a:ln>
          <a:solidFill>
            <a:srgbClr val="6699FF"/>
          </a:solidFill>
        </a:ln>
      </a:spPr>
      <a:bodyPr rtlCol="0" anchor="ctr"/>
      <a:lstStyle>
        <a:defPPr algn="l">
          <a:defRPr kumimoji="1" sz="1200" dirty="0">
            <a:latin typeface="HG丸ｺﾞｼｯｸM-PRO" panose="020F0600000000000000" pitchFamily="50" charset="-128"/>
            <a:ea typeface="HG丸ｺﾞｼｯｸM-PRO" panose="020F0600000000000000" pitchFamily="50" charset="-128"/>
          </a:defRPr>
        </a:defPPr>
      </a:lstStyle>
      <a:style>
        <a:lnRef idx="2">
          <a:schemeClr val="accent1">
            <a:shade val="15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16142</TotalTime>
  <Words>1446</Words>
  <Application>Microsoft Office PowerPoint</Application>
  <PresentationFormat>ユーザー設定</PresentationFormat>
  <Paragraphs>109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10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12" baseType="lpstr">
      <vt:lpstr>BIZ UDゴシック</vt:lpstr>
      <vt:lpstr>HGP創英角ｺﾞｼｯｸUB</vt:lpstr>
      <vt:lpstr>HG丸ｺﾞｼｯｸM-PRO</vt:lpstr>
      <vt:lpstr>ＭＳ Ｐゴシック</vt:lpstr>
      <vt:lpstr>UD デジタル 教科書体 NK-B</vt:lpstr>
      <vt:lpstr>Meiryo</vt:lpstr>
      <vt:lpstr>Arial</vt:lpstr>
      <vt:lpstr>Calibri</vt:lpstr>
      <vt:lpstr>Century</vt:lpstr>
      <vt:lpstr>Times New Roman</vt:lpstr>
      <vt:lpstr>Office ​​テーマ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Owner</dc:creator>
  <cp:lastModifiedBy>のぞみが丘03</cp:lastModifiedBy>
  <cp:revision>605</cp:revision>
  <cp:lastPrinted>2025-03-27T01:50:33Z</cp:lastPrinted>
  <dcterms:created xsi:type="dcterms:W3CDTF">2019-06-04T00:13:34Z</dcterms:created>
  <dcterms:modified xsi:type="dcterms:W3CDTF">2025-03-29T23:34:59Z</dcterms:modified>
</cp:coreProperties>
</file>